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Roboto Slab" panose="020B0604020202020204"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87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c0e92246d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c0e92246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c0e92246d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c0e92246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c0e92246d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c0e92246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c0e92246d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8c0e92246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c0e92246d_0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c0e92246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0e92246d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0e92246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c6322e04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c6322e0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c0e92246d_0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c0e92246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c0e92246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c0e9224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c6322e04b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c6322e04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c6322e04b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c6322e04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c6322e04b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c6322e04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c6322e04b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c6322e04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c6322e04b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c6322e0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c6322e04b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c6322e04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c0e92246d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c0e92246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Method_(computer_scienc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Field_(computer_science)" TargetMode="External"/><Relationship Id="rId5" Type="http://schemas.openxmlformats.org/officeDocument/2006/relationships/hyperlink" Target="https://en.wikipedia.org/wiki/Data" TargetMode="External"/><Relationship Id="rId4" Type="http://schemas.openxmlformats.org/officeDocument/2006/relationships/hyperlink" Target="https://en.wikipedia.org/wiki/Object_(computer_scien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geeksforgeeks.org/abstract-classes-in-pytho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Programming_languag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visual-paradigm.com/guide/uml-unified-modeling-language/uml-aggregation-vs-composition/"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www.geeksforgeeks.org/association-composition-aggregation-java/"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a:t>Object Oriented Programming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Class and Object</a:t>
            </a:r>
            <a:endParaRPr/>
          </a:p>
        </p:txBody>
      </p:sp>
      <p:sp>
        <p:nvSpPr>
          <p:cNvPr id="141" name="Google Shape;141;p2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42" name="Google Shape;142;p22"/>
          <p:cNvPicPr preferRelativeResize="0"/>
          <p:nvPr/>
        </p:nvPicPr>
        <p:blipFill rotWithShape="1">
          <a:blip r:embed="rId3">
            <a:alphaModFix/>
          </a:blip>
          <a:srcRect b="35587"/>
          <a:stretch/>
        </p:blipFill>
        <p:spPr>
          <a:xfrm>
            <a:off x="590175" y="2004027"/>
            <a:ext cx="5313850" cy="4731825"/>
          </a:xfrm>
          <a:prstGeom prst="rect">
            <a:avLst/>
          </a:prstGeom>
          <a:noFill/>
          <a:ln>
            <a:noFill/>
          </a:ln>
        </p:spPr>
      </p:pic>
      <p:pic>
        <p:nvPicPr>
          <p:cNvPr id="143" name="Google Shape;143;p22"/>
          <p:cNvPicPr preferRelativeResize="0"/>
          <p:nvPr/>
        </p:nvPicPr>
        <p:blipFill rotWithShape="1">
          <a:blip r:embed="rId3">
            <a:alphaModFix/>
          </a:blip>
          <a:srcRect t="67340"/>
          <a:stretch/>
        </p:blipFill>
        <p:spPr>
          <a:xfrm>
            <a:off x="5663200" y="2858000"/>
            <a:ext cx="5573900" cy="2516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Class and Object</a:t>
            </a:r>
            <a:endParaRPr/>
          </a:p>
        </p:txBody>
      </p:sp>
      <p:sp>
        <p:nvSpPr>
          <p:cNvPr id="149" name="Google Shape;149;p2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50" name="Google Shape;150;p23"/>
          <p:cNvPicPr preferRelativeResize="0"/>
          <p:nvPr/>
        </p:nvPicPr>
        <p:blipFill>
          <a:blip r:embed="rId3">
            <a:alphaModFix/>
          </a:blip>
          <a:stretch>
            <a:fillRect/>
          </a:stretch>
        </p:blipFill>
        <p:spPr>
          <a:xfrm>
            <a:off x="1989927" y="1690831"/>
            <a:ext cx="8790175" cy="49881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Python Object</a:t>
            </a:r>
            <a:endParaRPr/>
          </a:p>
        </p:txBody>
      </p:sp>
      <p:sp>
        <p:nvSpPr>
          <p:cNvPr id="156" name="Google Shape;156;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br>
              <a:rPr lang="en-US"/>
            </a:br>
            <a:endParaRPr/>
          </a:p>
        </p:txBody>
      </p:sp>
      <p:pic>
        <p:nvPicPr>
          <p:cNvPr id="157" name="Google Shape;157;p24"/>
          <p:cNvPicPr preferRelativeResize="0"/>
          <p:nvPr/>
        </p:nvPicPr>
        <p:blipFill rotWithShape="1">
          <a:blip r:embed="rId3">
            <a:alphaModFix/>
          </a:blip>
          <a:srcRect/>
          <a:stretch/>
        </p:blipFill>
        <p:spPr>
          <a:xfrm>
            <a:off x="838200" y="1540207"/>
            <a:ext cx="9554597" cy="49561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Core OOPS concepts</a:t>
            </a:r>
            <a:endParaRPr/>
          </a:p>
        </p:txBody>
      </p:sp>
      <p:sp>
        <p:nvSpPr>
          <p:cNvPr id="163" name="Google Shape;163;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3) Inheritance</a:t>
            </a:r>
            <a:endParaRPr/>
          </a:p>
          <a:p>
            <a:pPr marL="0" lvl="0" indent="0" algn="l" rtl="0">
              <a:lnSpc>
                <a:spcPct val="90000"/>
              </a:lnSpc>
              <a:spcBef>
                <a:spcPts val="1000"/>
              </a:spcBef>
              <a:spcAft>
                <a:spcPts val="0"/>
              </a:spcAft>
              <a:buClr>
                <a:schemeClr val="dk1"/>
              </a:buClr>
              <a:buSzPts val="2800"/>
              <a:buNone/>
            </a:pPr>
            <a:r>
              <a:rPr lang="en-US"/>
              <a:t>Inheritance is an OOPS concept in which one object acquires the properties and behaviors of the parent object. </a:t>
            </a:r>
            <a:endParaRPr/>
          </a:p>
          <a:p>
            <a:pPr marL="0" lvl="0" indent="0" algn="l" rtl="0">
              <a:lnSpc>
                <a:spcPct val="90000"/>
              </a:lnSpc>
              <a:spcBef>
                <a:spcPts val="1000"/>
              </a:spcBef>
              <a:spcAft>
                <a:spcPts val="0"/>
              </a:spcAft>
              <a:buClr>
                <a:schemeClr val="dk1"/>
              </a:buClr>
              <a:buSzPts val="2800"/>
              <a:buNone/>
            </a:pPr>
            <a:r>
              <a:rPr lang="en-US"/>
              <a:t>It’s creating a parent-child relationship between two classes. </a:t>
            </a:r>
            <a:endParaRPr/>
          </a:p>
          <a:p>
            <a:pPr marL="0" lvl="0" indent="0" algn="l" rtl="0">
              <a:lnSpc>
                <a:spcPct val="90000"/>
              </a:lnSpc>
              <a:spcBef>
                <a:spcPts val="1000"/>
              </a:spcBef>
              <a:spcAft>
                <a:spcPts val="0"/>
              </a:spcAft>
              <a:buClr>
                <a:schemeClr val="dk1"/>
              </a:buClr>
              <a:buSzPts val="2800"/>
              <a:buNone/>
            </a:pPr>
            <a:r>
              <a:rPr lang="en-US"/>
              <a:t>It offers robust and natural mechanism for organizing and structure of any software.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838200" y="365125"/>
            <a:ext cx="5257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Arial"/>
              <a:buNone/>
            </a:pPr>
            <a:r>
              <a:rPr lang="en-US" sz="2800" b="1"/>
              <a:t>Inheritance</a:t>
            </a:r>
            <a:endParaRPr/>
          </a:p>
        </p:txBody>
      </p:sp>
      <p:sp>
        <p:nvSpPr>
          <p:cNvPr id="169" name="Google Shape;169;p2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70" name="Google Shape;170;p26"/>
          <p:cNvPicPr preferRelativeResize="0"/>
          <p:nvPr/>
        </p:nvPicPr>
        <p:blipFill>
          <a:blip r:embed="rId3">
            <a:alphaModFix/>
          </a:blip>
          <a:stretch>
            <a:fillRect/>
          </a:stretch>
        </p:blipFill>
        <p:spPr>
          <a:xfrm>
            <a:off x="6002018" y="182562"/>
            <a:ext cx="5595931" cy="6492874"/>
          </a:xfrm>
          <a:prstGeom prst="rect">
            <a:avLst/>
          </a:prstGeom>
          <a:noFill/>
          <a:ln>
            <a:noFill/>
          </a:ln>
        </p:spPr>
      </p:pic>
      <p:pic>
        <p:nvPicPr>
          <p:cNvPr id="171" name="Google Shape;171;p26"/>
          <p:cNvPicPr preferRelativeResize="0"/>
          <p:nvPr/>
        </p:nvPicPr>
        <p:blipFill>
          <a:blip r:embed="rId4">
            <a:alphaModFix/>
          </a:blip>
          <a:stretch>
            <a:fillRect/>
          </a:stretch>
        </p:blipFill>
        <p:spPr>
          <a:xfrm>
            <a:off x="157578" y="2821275"/>
            <a:ext cx="5595924" cy="38541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838200" y="-31073"/>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Python </a:t>
            </a:r>
            <a:r>
              <a:rPr lang="en-US" b="1"/>
              <a:t>Inheritance</a:t>
            </a:r>
            <a:endParaRPr/>
          </a:p>
        </p:txBody>
      </p:sp>
      <p:sp>
        <p:nvSpPr>
          <p:cNvPr id="177" name="Google Shape;17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br>
              <a:rPr lang="en-US"/>
            </a:br>
            <a:endParaRPr/>
          </a:p>
        </p:txBody>
      </p:sp>
      <p:pic>
        <p:nvPicPr>
          <p:cNvPr id="178" name="Google Shape;178;p27"/>
          <p:cNvPicPr preferRelativeResize="0"/>
          <p:nvPr/>
        </p:nvPicPr>
        <p:blipFill rotWithShape="1">
          <a:blip r:embed="rId3">
            <a:alphaModFix/>
          </a:blip>
          <a:srcRect/>
          <a:stretch/>
        </p:blipFill>
        <p:spPr>
          <a:xfrm>
            <a:off x="838200" y="3473708"/>
            <a:ext cx="8183534" cy="3290042"/>
          </a:xfrm>
          <a:prstGeom prst="rect">
            <a:avLst/>
          </a:prstGeom>
          <a:noFill/>
          <a:ln>
            <a:noFill/>
          </a:ln>
        </p:spPr>
      </p:pic>
      <p:pic>
        <p:nvPicPr>
          <p:cNvPr id="179" name="Google Shape;179;p27"/>
          <p:cNvPicPr preferRelativeResize="0"/>
          <p:nvPr/>
        </p:nvPicPr>
        <p:blipFill rotWithShape="1">
          <a:blip r:embed="rId4">
            <a:alphaModFix/>
          </a:blip>
          <a:srcRect b="46746"/>
          <a:stretch/>
        </p:blipFill>
        <p:spPr>
          <a:xfrm>
            <a:off x="838200" y="914400"/>
            <a:ext cx="9264887" cy="25593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Python </a:t>
            </a:r>
            <a:r>
              <a:rPr lang="en-US" b="1"/>
              <a:t>Inheritance</a:t>
            </a:r>
            <a:endParaRPr/>
          </a:p>
        </p:txBody>
      </p:sp>
      <p:sp>
        <p:nvSpPr>
          <p:cNvPr id="185" name="Google Shape;18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br>
              <a:rPr lang="en-US"/>
            </a:br>
            <a:endParaRPr/>
          </a:p>
        </p:txBody>
      </p:sp>
      <p:pic>
        <p:nvPicPr>
          <p:cNvPr id="186" name="Google Shape;186;p28"/>
          <p:cNvPicPr preferRelativeResize="0"/>
          <p:nvPr/>
        </p:nvPicPr>
        <p:blipFill rotWithShape="1">
          <a:blip r:embed="rId3">
            <a:alphaModFix/>
          </a:blip>
          <a:srcRect/>
          <a:stretch/>
        </p:blipFill>
        <p:spPr>
          <a:xfrm>
            <a:off x="838200" y="2006221"/>
            <a:ext cx="9734611" cy="34722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Core OOPS concepts</a:t>
            </a:r>
            <a:endParaRPr/>
          </a:p>
        </p:txBody>
      </p:sp>
      <p:sp>
        <p:nvSpPr>
          <p:cNvPr id="192" name="Google Shape;192;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4) Polymorphism</a:t>
            </a:r>
            <a:endParaRPr/>
          </a:p>
          <a:p>
            <a:pPr marL="0" lvl="0" indent="0" algn="l" rtl="0">
              <a:lnSpc>
                <a:spcPct val="90000"/>
              </a:lnSpc>
              <a:spcBef>
                <a:spcPts val="1000"/>
              </a:spcBef>
              <a:spcAft>
                <a:spcPts val="0"/>
              </a:spcAft>
              <a:buClr>
                <a:schemeClr val="dk1"/>
              </a:buClr>
              <a:buSzPts val="2800"/>
              <a:buNone/>
            </a:pPr>
            <a:r>
              <a:rPr lang="en-US"/>
              <a:t>Polymorphism refers to the ability of a variable, object or function to take on multiple forms. </a:t>
            </a:r>
            <a:endParaRPr/>
          </a:p>
          <a:p>
            <a:pPr marL="0" lvl="0" indent="0" algn="l" rtl="0">
              <a:lnSpc>
                <a:spcPct val="90000"/>
              </a:lnSpc>
              <a:spcBef>
                <a:spcPts val="1000"/>
              </a:spcBef>
              <a:spcAft>
                <a:spcPts val="0"/>
              </a:spcAft>
              <a:buClr>
                <a:schemeClr val="dk1"/>
              </a:buClr>
              <a:buSzPts val="2800"/>
              <a:buNone/>
            </a:pPr>
            <a:r>
              <a:rPr lang="en-US"/>
              <a:t>For example, in English, the verb </a:t>
            </a:r>
            <a:r>
              <a:rPr lang="en-US" i="1"/>
              <a:t>run</a:t>
            </a:r>
            <a:r>
              <a:rPr lang="en-US"/>
              <a:t> has a different meaning if you use it with </a:t>
            </a:r>
            <a:r>
              <a:rPr lang="en-US" i="1"/>
              <a:t>a laptop</a:t>
            </a:r>
            <a:r>
              <a:rPr lang="en-US"/>
              <a:t>, </a:t>
            </a:r>
            <a:r>
              <a:rPr lang="en-US" i="1"/>
              <a:t>a foot race</a:t>
            </a:r>
            <a:r>
              <a:rPr lang="en-US"/>
              <a:t>, and </a:t>
            </a:r>
            <a:r>
              <a:rPr lang="en-US" i="1"/>
              <a:t>business</a:t>
            </a:r>
            <a:r>
              <a:rPr lang="en-US"/>
              <a:t>. </a:t>
            </a:r>
            <a:endParaRPr/>
          </a:p>
          <a:p>
            <a:pPr marL="0" lvl="0" indent="0" algn="l" rtl="0">
              <a:lnSpc>
                <a:spcPct val="90000"/>
              </a:lnSpc>
              <a:spcBef>
                <a:spcPts val="1000"/>
              </a:spcBef>
              <a:spcAft>
                <a:spcPts val="0"/>
              </a:spcAft>
              <a:buClr>
                <a:schemeClr val="dk1"/>
              </a:buClr>
              <a:buSzPts val="2800"/>
              <a:buNone/>
            </a:pPr>
            <a:r>
              <a:rPr lang="en-US"/>
              <a:t>Here, we understand the meaning of </a:t>
            </a:r>
            <a:r>
              <a:rPr lang="en-US" i="1"/>
              <a:t>run</a:t>
            </a:r>
            <a:r>
              <a:rPr lang="en-US"/>
              <a:t> based on the other words used along with it. The same also applied to Polymorphism.</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8934575" y="2979525"/>
            <a:ext cx="28905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Arial"/>
              <a:buNone/>
            </a:pPr>
            <a:r>
              <a:rPr lang="en-US" sz="2800" b="1"/>
              <a:t>Polymorphism</a:t>
            </a:r>
            <a:endParaRPr/>
          </a:p>
        </p:txBody>
      </p:sp>
      <p:pic>
        <p:nvPicPr>
          <p:cNvPr id="198" name="Google Shape;198;p30"/>
          <p:cNvPicPr preferRelativeResize="0"/>
          <p:nvPr/>
        </p:nvPicPr>
        <p:blipFill>
          <a:blip r:embed="rId3">
            <a:alphaModFix/>
          </a:blip>
          <a:stretch>
            <a:fillRect/>
          </a:stretch>
        </p:blipFill>
        <p:spPr>
          <a:xfrm>
            <a:off x="217050" y="226855"/>
            <a:ext cx="8058406" cy="4257525"/>
          </a:xfrm>
          <a:prstGeom prst="rect">
            <a:avLst/>
          </a:prstGeom>
          <a:noFill/>
          <a:ln>
            <a:noFill/>
          </a:ln>
        </p:spPr>
      </p:pic>
      <p:pic>
        <p:nvPicPr>
          <p:cNvPr id="199" name="Google Shape;199;p30"/>
          <p:cNvPicPr preferRelativeResize="0"/>
          <p:nvPr/>
        </p:nvPicPr>
        <p:blipFill>
          <a:blip r:embed="rId4">
            <a:alphaModFix/>
          </a:blip>
          <a:stretch>
            <a:fillRect/>
          </a:stretch>
        </p:blipFill>
        <p:spPr>
          <a:xfrm>
            <a:off x="5776072" y="3555163"/>
            <a:ext cx="2172550" cy="3425650"/>
          </a:xfrm>
          <a:prstGeom prst="rect">
            <a:avLst/>
          </a:prstGeom>
          <a:noFill/>
          <a:ln>
            <a:noFill/>
          </a:ln>
        </p:spPr>
      </p:pic>
      <p:pic>
        <p:nvPicPr>
          <p:cNvPr id="200" name="Google Shape;200;p30"/>
          <p:cNvPicPr preferRelativeResize="0"/>
          <p:nvPr/>
        </p:nvPicPr>
        <p:blipFill>
          <a:blip r:embed="rId5">
            <a:alphaModFix/>
          </a:blip>
          <a:stretch>
            <a:fillRect/>
          </a:stretch>
        </p:blipFill>
        <p:spPr>
          <a:xfrm>
            <a:off x="838200" y="4305230"/>
            <a:ext cx="2050458" cy="20688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Python </a:t>
            </a:r>
            <a:r>
              <a:rPr lang="en-US" b="1"/>
              <a:t>Polymorphism</a:t>
            </a:r>
            <a:endParaRPr/>
          </a:p>
        </p:txBody>
      </p:sp>
      <p:pic>
        <p:nvPicPr>
          <p:cNvPr id="206" name="Google Shape;206;p31"/>
          <p:cNvPicPr preferRelativeResize="0"/>
          <p:nvPr/>
        </p:nvPicPr>
        <p:blipFill rotWithShape="1">
          <a:blip r:embed="rId3">
            <a:alphaModFix/>
          </a:blip>
          <a:srcRect/>
          <a:stretch/>
        </p:blipFill>
        <p:spPr>
          <a:xfrm>
            <a:off x="930234" y="1528549"/>
            <a:ext cx="10423566" cy="49552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Definition</a:t>
            </a:r>
            <a:endParaRPr/>
          </a:p>
        </p:txBody>
      </p:sp>
      <p:sp>
        <p:nvSpPr>
          <p:cNvPr id="91" name="Google Shape;9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Object-oriented programming</a:t>
            </a:r>
            <a:r>
              <a:rPr lang="en-US"/>
              <a:t> (</a:t>
            </a:r>
            <a:r>
              <a:rPr lang="en-US" b="1"/>
              <a:t>OOP</a:t>
            </a:r>
            <a:r>
              <a:rPr lang="en-US"/>
              <a:t>) is a </a:t>
            </a:r>
            <a:r>
              <a:rPr lang="en-US" u="sng">
                <a:solidFill>
                  <a:schemeClr val="hlink"/>
                </a:solidFill>
                <a:hlinkClick r:id="rId3"/>
              </a:rPr>
              <a:t>programming paradigm</a:t>
            </a:r>
            <a:r>
              <a:rPr lang="en-US"/>
              <a:t> based on the concept of "</a:t>
            </a:r>
            <a:r>
              <a:rPr lang="en-US" u="sng">
                <a:solidFill>
                  <a:schemeClr val="hlink"/>
                </a:solidFill>
                <a:hlinkClick r:id="rId4"/>
              </a:rPr>
              <a:t>objects</a:t>
            </a:r>
            <a:r>
              <a:rPr lang="en-US"/>
              <a:t>", which can contain </a:t>
            </a:r>
            <a:r>
              <a:rPr lang="en-US" u="sng">
                <a:solidFill>
                  <a:schemeClr val="hlink"/>
                </a:solidFill>
                <a:hlinkClick r:id="rId5"/>
              </a:rPr>
              <a:t>data</a:t>
            </a:r>
            <a:r>
              <a:rPr lang="en-US"/>
              <a:t>, in the form of </a:t>
            </a:r>
            <a:r>
              <a:rPr lang="en-US" u="sng">
                <a:solidFill>
                  <a:schemeClr val="hlink"/>
                </a:solidFill>
                <a:hlinkClick r:id="rId6"/>
              </a:rPr>
              <a:t>fields</a:t>
            </a:r>
            <a:r>
              <a:rPr lang="en-US"/>
              <a:t> (often known as </a:t>
            </a:r>
            <a:r>
              <a:rPr lang="en-US" i="1"/>
              <a:t>attributes),</a:t>
            </a:r>
            <a:r>
              <a:rPr lang="en-US"/>
              <a:t> and code, in the form of procedures (often known as </a:t>
            </a:r>
            <a:r>
              <a:rPr lang="en-US" i="1" u="sng">
                <a:solidFill>
                  <a:schemeClr val="hlink"/>
                </a:solidFill>
                <a:hlinkClick r:id="rId7"/>
              </a:rPr>
              <a:t>methods</a:t>
            </a:r>
            <a:r>
              <a:rPr lang="en-US" i="1"/>
              <a:t>)</a:t>
            </a:r>
            <a:endParaRPr/>
          </a:p>
          <a:p>
            <a:pPr marL="0" lvl="0" indent="0" algn="l" rtl="0">
              <a:lnSpc>
                <a:spcPct val="90000"/>
              </a:lnSpc>
              <a:spcBef>
                <a:spcPts val="1000"/>
              </a:spcBef>
              <a:spcAft>
                <a:spcPts val="0"/>
              </a:spcAft>
              <a:buClr>
                <a:schemeClr val="dk1"/>
              </a:buClr>
              <a:buSzPts val="2800"/>
              <a:buNone/>
            </a:pPr>
            <a:endParaRPr i="1"/>
          </a:p>
          <a:p>
            <a:pPr marL="0" lvl="0" indent="0" algn="l" rtl="0">
              <a:lnSpc>
                <a:spcPct val="90000"/>
              </a:lnSpc>
              <a:spcBef>
                <a:spcPts val="1000"/>
              </a:spcBef>
              <a:spcAft>
                <a:spcPts val="0"/>
              </a:spcAft>
              <a:buClr>
                <a:schemeClr val="dk1"/>
              </a:buClr>
              <a:buSzPts val="2800"/>
              <a:buNone/>
            </a:pPr>
            <a:r>
              <a:rPr lang="en-US" i="1"/>
              <a:t>Ref: Wikipedia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Python </a:t>
            </a:r>
            <a:r>
              <a:rPr lang="en-US" b="1"/>
              <a:t>Polymorphism</a:t>
            </a:r>
            <a:endParaRPr/>
          </a:p>
        </p:txBody>
      </p:sp>
      <p:sp>
        <p:nvSpPr>
          <p:cNvPr id="212" name="Google Shape;212;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br>
              <a:rPr lang="en-US"/>
            </a:br>
            <a:endParaRPr/>
          </a:p>
        </p:txBody>
      </p:sp>
      <p:pic>
        <p:nvPicPr>
          <p:cNvPr id="213" name="Google Shape;213;p32"/>
          <p:cNvPicPr preferRelativeResize="0"/>
          <p:nvPr/>
        </p:nvPicPr>
        <p:blipFill rotWithShape="1">
          <a:blip r:embed="rId3">
            <a:alphaModFix/>
          </a:blip>
          <a:srcRect/>
          <a:stretch/>
        </p:blipFill>
        <p:spPr>
          <a:xfrm>
            <a:off x="958419" y="1542197"/>
            <a:ext cx="9963423" cy="47458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Core OOPS concepts</a:t>
            </a:r>
            <a:endParaRPr/>
          </a:p>
        </p:txBody>
      </p:sp>
      <p:sp>
        <p:nvSpPr>
          <p:cNvPr id="219" name="Google Shape;219;p33"/>
          <p:cNvSpPr txBox="1">
            <a:spLocks noGrp="1"/>
          </p:cNvSpPr>
          <p:nvPr>
            <p:ph type="body" idx="1"/>
          </p:nvPr>
        </p:nvSpPr>
        <p:spPr>
          <a:xfrm>
            <a:off x="838200" y="1921160"/>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5) Abstraction</a:t>
            </a:r>
            <a:endParaRPr/>
          </a:p>
          <a:p>
            <a:pPr marL="0" lvl="0" indent="0" algn="l" rtl="0">
              <a:lnSpc>
                <a:spcPct val="90000"/>
              </a:lnSpc>
              <a:spcBef>
                <a:spcPts val="1000"/>
              </a:spcBef>
              <a:spcAft>
                <a:spcPts val="0"/>
              </a:spcAft>
              <a:buClr>
                <a:schemeClr val="dk1"/>
              </a:buClr>
              <a:buSzPts val="2800"/>
              <a:buNone/>
            </a:pPr>
            <a:r>
              <a:rPr lang="en-US"/>
              <a:t>An abstraction is an act of representing essential features without including background details. </a:t>
            </a:r>
            <a:endParaRPr/>
          </a:p>
          <a:p>
            <a:pPr marL="0" lvl="0" indent="0" algn="l" rtl="0">
              <a:lnSpc>
                <a:spcPct val="90000"/>
              </a:lnSpc>
              <a:spcBef>
                <a:spcPts val="1000"/>
              </a:spcBef>
              <a:spcAft>
                <a:spcPts val="0"/>
              </a:spcAft>
              <a:buClr>
                <a:schemeClr val="dk1"/>
              </a:buClr>
              <a:buSzPts val="2800"/>
              <a:buNone/>
            </a:pPr>
            <a:r>
              <a:rPr lang="en-US"/>
              <a:t>It is a technique of creating a new data type that is suited for a specific application. </a:t>
            </a:r>
            <a:endParaRPr/>
          </a:p>
          <a:p>
            <a:pPr marL="0" lvl="0" indent="0" algn="l" rtl="0">
              <a:lnSpc>
                <a:spcPct val="90000"/>
              </a:lnSpc>
              <a:spcBef>
                <a:spcPts val="1000"/>
              </a:spcBef>
              <a:spcAft>
                <a:spcPts val="0"/>
              </a:spcAft>
              <a:buClr>
                <a:schemeClr val="dk1"/>
              </a:buClr>
              <a:buSzPts val="2800"/>
              <a:buNone/>
            </a:pPr>
            <a:r>
              <a:rPr lang="en-US"/>
              <a:t>For example, while driving a car, you do not have to be concerned with its internal working. Here you just need to concern about parts like steering wheel, Gears, accelerator, etc.</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Arial"/>
              <a:buNone/>
            </a:pPr>
            <a:r>
              <a:rPr lang="en-US" sz="2800" b="1"/>
              <a:t>Abstraction</a:t>
            </a:r>
            <a:endParaRPr/>
          </a:p>
        </p:txBody>
      </p:sp>
      <p:sp>
        <p:nvSpPr>
          <p:cNvPr id="225" name="Google Shape;225;p3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26" name="Google Shape;226;p34"/>
          <p:cNvPicPr preferRelativeResize="0"/>
          <p:nvPr/>
        </p:nvPicPr>
        <p:blipFill>
          <a:blip r:embed="rId3">
            <a:alphaModFix/>
          </a:blip>
          <a:stretch>
            <a:fillRect/>
          </a:stretch>
        </p:blipFill>
        <p:spPr>
          <a:xfrm>
            <a:off x="1694275" y="1376665"/>
            <a:ext cx="9264550" cy="5249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Abstraction</a:t>
            </a:r>
            <a:endParaRPr/>
          </a:p>
        </p:txBody>
      </p:sp>
      <p:sp>
        <p:nvSpPr>
          <p:cNvPr id="232" name="Google Shape;232;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800"/>
              <a:buNone/>
            </a:pPr>
            <a:r>
              <a:rPr lang="en-US"/>
              <a:t>def main:</a:t>
            </a:r>
            <a:endParaRPr/>
          </a:p>
          <a:p>
            <a:pPr marL="0" lvl="0" indent="0" algn="l" rtl="0">
              <a:lnSpc>
                <a:spcPct val="80000"/>
              </a:lnSpc>
              <a:spcBef>
                <a:spcPts val="1000"/>
              </a:spcBef>
              <a:spcAft>
                <a:spcPts val="0"/>
              </a:spcAft>
              <a:buClr>
                <a:schemeClr val="dk1"/>
              </a:buClr>
              <a:buSzPts val="2800"/>
              <a:buNone/>
            </a:pPr>
            <a:r>
              <a:rPr lang="en-US"/>
              <a:t>	car = Tesla(“Version 2.0”)</a:t>
            </a:r>
            <a:endParaRPr/>
          </a:p>
          <a:p>
            <a:pPr marL="0" lvl="0" indent="0" algn="l" rtl="0">
              <a:lnSpc>
                <a:spcPct val="80000"/>
              </a:lnSpc>
              <a:spcBef>
                <a:spcPts val="1000"/>
              </a:spcBef>
              <a:spcAft>
                <a:spcPts val="0"/>
              </a:spcAft>
              <a:buClr>
                <a:schemeClr val="dk1"/>
              </a:buClr>
              <a:buSzPts val="2800"/>
              <a:buNone/>
            </a:pPr>
            <a:r>
              <a:rPr lang="en-US"/>
              <a:t>	car.start()	</a:t>
            </a:r>
            <a:endParaRPr/>
          </a:p>
          <a:p>
            <a:pPr marL="0" lvl="0" indent="0" algn="l" rtl="0">
              <a:lnSpc>
                <a:spcPct val="80000"/>
              </a:lnSpc>
              <a:spcBef>
                <a:spcPts val="1000"/>
              </a:spcBef>
              <a:spcAft>
                <a:spcPts val="0"/>
              </a:spcAft>
              <a:buClr>
                <a:schemeClr val="dk1"/>
              </a:buClr>
              <a:buSzPts val="2800"/>
              <a:buNone/>
            </a:pPr>
            <a:r>
              <a:rPr lang="en-US"/>
              <a:t>	car.accelerate(3.0)</a:t>
            </a:r>
            <a:endParaRPr/>
          </a:p>
          <a:p>
            <a:pPr marL="0" lvl="0" indent="0" algn="l" rtl="0">
              <a:lnSpc>
                <a:spcPct val="80000"/>
              </a:lnSpc>
              <a:spcBef>
                <a:spcPts val="1000"/>
              </a:spcBef>
              <a:spcAft>
                <a:spcPts val="0"/>
              </a:spcAft>
              <a:buClr>
                <a:schemeClr val="dk1"/>
              </a:buClr>
              <a:buSzPts val="2800"/>
              <a:buNone/>
            </a:pPr>
            <a:r>
              <a:rPr lang="en-US"/>
              <a:t>	car.run(300)</a:t>
            </a:r>
            <a:endParaRPr/>
          </a:p>
          <a:p>
            <a:pPr marL="0" lvl="0" indent="0" algn="l" rtl="0">
              <a:lnSpc>
                <a:spcPct val="80000"/>
              </a:lnSpc>
              <a:spcBef>
                <a:spcPts val="1000"/>
              </a:spcBef>
              <a:spcAft>
                <a:spcPts val="0"/>
              </a:spcAft>
              <a:buClr>
                <a:schemeClr val="dk1"/>
              </a:buClr>
              <a:buSzPts val="2800"/>
              <a:buNone/>
            </a:pPr>
            <a:r>
              <a:rPr lang="en-US"/>
              <a:t>	car.travel(100)</a:t>
            </a:r>
            <a:endParaRPr/>
          </a:p>
          <a:p>
            <a:pPr marL="0" lvl="0" indent="0" algn="l" rtl="0">
              <a:lnSpc>
                <a:spcPct val="80000"/>
              </a:lnSpc>
              <a:spcBef>
                <a:spcPts val="1000"/>
              </a:spcBef>
              <a:spcAft>
                <a:spcPts val="0"/>
              </a:spcAft>
              <a:buClr>
                <a:schemeClr val="dk1"/>
              </a:buClr>
              <a:buSzPts val="2800"/>
              <a:buNone/>
            </a:pPr>
            <a:r>
              <a:rPr lang="en-US"/>
              <a:t>	car.stop()</a:t>
            </a:r>
            <a:endParaRPr/>
          </a:p>
          <a:p>
            <a:pPr marL="0" lvl="0" indent="0" algn="l" rtl="0">
              <a:lnSpc>
                <a:spcPct val="80000"/>
              </a:lnSpc>
              <a:spcBef>
                <a:spcPts val="1000"/>
              </a:spcBef>
              <a:spcAft>
                <a:spcPts val="0"/>
              </a:spcAft>
              <a:buClr>
                <a:schemeClr val="dk1"/>
              </a:buClr>
              <a:buSzPts val="2800"/>
              <a:buNone/>
            </a:pPr>
            <a:r>
              <a:rPr lang="en-US"/>
              <a:t>	</a:t>
            </a:r>
            <a:endParaRPr/>
          </a:p>
          <a:p>
            <a:pPr marL="0" lvl="0" indent="0" algn="l" rtl="0">
              <a:lnSpc>
                <a:spcPct val="80000"/>
              </a:lnSpc>
              <a:spcBef>
                <a:spcPts val="1000"/>
              </a:spcBef>
              <a:spcAft>
                <a:spcPts val="0"/>
              </a:spcAft>
              <a:buClr>
                <a:schemeClr val="dk1"/>
              </a:buClr>
              <a:buSzPts val="2800"/>
              <a:buNone/>
            </a:pPr>
            <a:r>
              <a:rPr lang="en-US"/>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b="1"/>
              <a:t>Abstract Class</a:t>
            </a:r>
            <a:endParaRPr/>
          </a:p>
        </p:txBody>
      </p:sp>
      <p:sp>
        <p:nvSpPr>
          <p:cNvPr id="238" name="Google Shape;238;p36"/>
          <p:cNvSpPr txBox="1">
            <a:spLocks noGrp="1"/>
          </p:cNvSpPr>
          <p:nvPr>
            <p:ph type="body" idx="1"/>
          </p:nvPr>
        </p:nvSpPr>
        <p:spPr>
          <a:xfrm>
            <a:off x="610775" y="1535625"/>
            <a:ext cx="10743000" cy="4641300"/>
          </a:xfrm>
          <a:prstGeom prst="rect">
            <a:avLst/>
          </a:prstGeom>
        </p:spPr>
        <p:txBody>
          <a:bodyPr spcFirstLastPara="1" wrap="square" lIns="91425" tIns="45700" rIns="91425" bIns="45700" anchor="t" anchorCtr="0">
            <a:noAutofit/>
          </a:bodyPr>
          <a:lstStyle/>
          <a:p>
            <a:pPr marL="457200" lvl="0" indent="-374650" algn="l" rtl="0">
              <a:spcBef>
                <a:spcPts val="1000"/>
              </a:spcBef>
              <a:spcAft>
                <a:spcPts val="0"/>
              </a:spcAft>
              <a:buSzPts val="2300"/>
              <a:buFont typeface="Arial"/>
              <a:buChar char="•"/>
            </a:pPr>
            <a:r>
              <a:rPr lang="en-US" sz="2300">
                <a:highlight>
                  <a:srgbClr val="FFFFFF"/>
                </a:highlight>
                <a:latin typeface="Arial"/>
                <a:ea typeface="Arial"/>
                <a:cs typeface="Arial"/>
                <a:sym typeface="Arial"/>
              </a:rPr>
              <a:t>An abstract class can be considered as a blueprint for other classes. It allows you to create a set of methods that must be created within any child classes built from the abstract class. </a:t>
            </a:r>
            <a:endParaRPr sz="2300">
              <a:highlight>
                <a:srgbClr val="FFFFFF"/>
              </a:highlight>
              <a:latin typeface="Arial"/>
              <a:ea typeface="Arial"/>
              <a:cs typeface="Arial"/>
              <a:sym typeface="Arial"/>
            </a:endParaRPr>
          </a:p>
          <a:p>
            <a:pPr marL="457200" lvl="0" indent="-374650" algn="l" rtl="0">
              <a:spcBef>
                <a:spcPts val="0"/>
              </a:spcBef>
              <a:spcAft>
                <a:spcPts val="0"/>
              </a:spcAft>
              <a:buSzPts val="2300"/>
              <a:buFont typeface="Arial"/>
              <a:buChar char="•"/>
            </a:pPr>
            <a:r>
              <a:rPr lang="en-US" sz="2300">
                <a:highlight>
                  <a:srgbClr val="FFFFFF"/>
                </a:highlight>
                <a:latin typeface="Arial"/>
                <a:ea typeface="Arial"/>
                <a:cs typeface="Arial"/>
                <a:sym typeface="Arial"/>
              </a:rPr>
              <a:t>A class which contains one or more abstract methods is called an abstract class. </a:t>
            </a:r>
            <a:endParaRPr sz="2300">
              <a:highlight>
                <a:srgbClr val="FFFFFF"/>
              </a:highlight>
              <a:latin typeface="Arial"/>
              <a:ea typeface="Arial"/>
              <a:cs typeface="Arial"/>
              <a:sym typeface="Arial"/>
            </a:endParaRPr>
          </a:p>
          <a:p>
            <a:pPr marL="457200" lvl="0" indent="-374650" algn="l" rtl="0">
              <a:spcBef>
                <a:spcPts val="0"/>
              </a:spcBef>
              <a:spcAft>
                <a:spcPts val="0"/>
              </a:spcAft>
              <a:buSzPts val="2300"/>
              <a:buFont typeface="Arial"/>
              <a:buChar char="•"/>
            </a:pPr>
            <a:r>
              <a:rPr lang="en-US" sz="2300">
                <a:highlight>
                  <a:srgbClr val="FFFFFF"/>
                </a:highlight>
                <a:latin typeface="Arial"/>
                <a:ea typeface="Arial"/>
                <a:cs typeface="Arial"/>
                <a:sym typeface="Arial"/>
              </a:rPr>
              <a:t>An abstract method is a method that has a declaration but does not have an implementation. </a:t>
            </a:r>
            <a:endParaRPr sz="2300">
              <a:highlight>
                <a:srgbClr val="FFFFFF"/>
              </a:highlight>
              <a:latin typeface="Arial"/>
              <a:ea typeface="Arial"/>
              <a:cs typeface="Arial"/>
              <a:sym typeface="Arial"/>
            </a:endParaRPr>
          </a:p>
          <a:p>
            <a:pPr marL="457200" lvl="0" indent="-374650" algn="l" rtl="0">
              <a:spcBef>
                <a:spcPts val="0"/>
              </a:spcBef>
              <a:spcAft>
                <a:spcPts val="0"/>
              </a:spcAft>
              <a:buSzPts val="2300"/>
              <a:buFont typeface="Arial"/>
              <a:buChar char="•"/>
            </a:pPr>
            <a:r>
              <a:rPr lang="en-US" sz="2300">
                <a:highlight>
                  <a:srgbClr val="FFFFFF"/>
                </a:highlight>
                <a:latin typeface="Arial"/>
                <a:ea typeface="Arial"/>
                <a:cs typeface="Arial"/>
                <a:sym typeface="Arial"/>
              </a:rPr>
              <a:t>While we are designing large functional units we use an abstract class. When we want to provide a common interface for different implementations of a component, we use an abstract class.</a:t>
            </a:r>
            <a:endParaRPr sz="2300">
              <a:highlight>
                <a:srgbClr val="FFFFFF"/>
              </a:highlight>
              <a:latin typeface="Arial"/>
              <a:ea typeface="Arial"/>
              <a:cs typeface="Arial"/>
              <a:sym typeface="Arial"/>
            </a:endParaRPr>
          </a:p>
          <a:p>
            <a:pPr marL="0" lvl="0" indent="0" algn="l" rtl="0">
              <a:spcBef>
                <a:spcPts val="1000"/>
              </a:spcBef>
              <a:spcAft>
                <a:spcPts val="0"/>
              </a:spcAft>
              <a:buNone/>
            </a:pPr>
            <a:endParaRPr sz="2300">
              <a:highlight>
                <a:srgbClr val="FFFFFF"/>
              </a:highlight>
              <a:latin typeface="Arial"/>
              <a:ea typeface="Arial"/>
              <a:cs typeface="Arial"/>
              <a:sym typeface="Arial"/>
            </a:endParaRPr>
          </a:p>
          <a:p>
            <a:pPr marL="0" lvl="0" indent="0" algn="l" rtl="0">
              <a:spcBef>
                <a:spcPts val="1000"/>
              </a:spcBef>
              <a:spcAft>
                <a:spcPts val="0"/>
              </a:spcAft>
              <a:buNone/>
            </a:pPr>
            <a:r>
              <a:rPr lang="en-US" sz="2300">
                <a:highlight>
                  <a:srgbClr val="FFFFFF"/>
                </a:highlight>
                <a:latin typeface="Arial"/>
                <a:ea typeface="Arial"/>
                <a:cs typeface="Arial"/>
                <a:sym typeface="Arial"/>
              </a:rPr>
              <a:t>Source: </a:t>
            </a:r>
            <a:r>
              <a:rPr lang="en-US" sz="1700" u="sng">
                <a:solidFill>
                  <a:schemeClr val="hlink"/>
                </a:solidFill>
                <a:latin typeface="Arial"/>
                <a:ea typeface="Arial"/>
                <a:cs typeface="Arial"/>
                <a:sym typeface="Arial"/>
                <a:hlinkClick r:id="rId3"/>
              </a:rPr>
              <a:t>https://www.geeksforgeeks.org/abstract-classes-in-python/</a:t>
            </a:r>
            <a:endParaRPr sz="2900">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b="1"/>
              <a:t>Abstract Class</a:t>
            </a:r>
            <a:endParaRPr/>
          </a:p>
        </p:txBody>
      </p:sp>
      <p:sp>
        <p:nvSpPr>
          <p:cNvPr id="244" name="Google Shape;244;p37"/>
          <p:cNvSpPr/>
          <p:nvPr/>
        </p:nvSpPr>
        <p:spPr>
          <a:xfrm>
            <a:off x="4292800" y="1168400"/>
            <a:ext cx="2443200" cy="1465800"/>
          </a:xfrm>
          <a:prstGeom prst="ellipse">
            <a:avLst/>
          </a:prstGeom>
          <a:solidFill>
            <a:srgbClr val="9FC5E8"/>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a:solidFill>
                  <a:srgbClr val="980000"/>
                </a:solidFill>
              </a:rPr>
              <a:t>University</a:t>
            </a:r>
            <a:endParaRPr sz="2500" b="1">
              <a:solidFill>
                <a:srgbClr val="980000"/>
              </a:solidFill>
            </a:endParaRPr>
          </a:p>
        </p:txBody>
      </p:sp>
      <p:pic>
        <p:nvPicPr>
          <p:cNvPr id="245" name="Google Shape;245;p37"/>
          <p:cNvPicPr preferRelativeResize="0"/>
          <p:nvPr/>
        </p:nvPicPr>
        <p:blipFill>
          <a:blip r:embed="rId3">
            <a:alphaModFix/>
          </a:blip>
          <a:stretch>
            <a:fillRect/>
          </a:stretch>
        </p:blipFill>
        <p:spPr>
          <a:xfrm>
            <a:off x="3049300" y="4340775"/>
            <a:ext cx="1732100" cy="1542650"/>
          </a:xfrm>
          <a:prstGeom prst="rect">
            <a:avLst/>
          </a:prstGeom>
          <a:noFill/>
          <a:ln>
            <a:noFill/>
          </a:ln>
        </p:spPr>
      </p:pic>
      <p:pic>
        <p:nvPicPr>
          <p:cNvPr id="246" name="Google Shape;246;p37"/>
          <p:cNvPicPr preferRelativeResize="0"/>
          <p:nvPr/>
        </p:nvPicPr>
        <p:blipFill>
          <a:blip r:embed="rId4">
            <a:alphaModFix/>
          </a:blip>
          <a:stretch>
            <a:fillRect/>
          </a:stretch>
        </p:blipFill>
        <p:spPr>
          <a:xfrm>
            <a:off x="349586" y="4210150"/>
            <a:ext cx="1818700" cy="1803901"/>
          </a:xfrm>
          <a:prstGeom prst="rect">
            <a:avLst/>
          </a:prstGeom>
          <a:noFill/>
          <a:ln>
            <a:noFill/>
          </a:ln>
        </p:spPr>
      </p:pic>
      <p:pic>
        <p:nvPicPr>
          <p:cNvPr id="247" name="Google Shape;247;p37"/>
          <p:cNvPicPr preferRelativeResize="0"/>
          <p:nvPr/>
        </p:nvPicPr>
        <p:blipFill rotWithShape="1">
          <a:blip r:embed="rId5">
            <a:alphaModFix/>
          </a:blip>
          <a:srcRect t="8030" b="60243"/>
          <a:stretch/>
        </p:blipFill>
        <p:spPr>
          <a:xfrm>
            <a:off x="5509775" y="4393050"/>
            <a:ext cx="2443199" cy="1325701"/>
          </a:xfrm>
          <a:prstGeom prst="rect">
            <a:avLst/>
          </a:prstGeom>
          <a:noFill/>
          <a:ln>
            <a:noFill/>
          </a:ln>
        </p:spPr>
      </p:pic>
      <p:pic>
        <p:nvPicPr>
          <p:cNvPr id="248" name="Google Shape;248;p37"/>
          <p:cNvPicPr preferRelativeResize="0"/>
          <p:nvPr/>
        </p:nvPicPr>
        <p:blipFill>
          <a:blip r:embed="rId6">
            <a:alphaModFix/>
          </a:blip>
          <a:stretch>
            <a:fillRect/>
          </a:stretch>
        </p:blipFill>
        <p:spPr>
          <a:xfrm>
            <a:off x="8999900" y="4449250"/>
            <a:ext cx="3020682" cy="1213300"/>
          </a:xfrm>
          <a:prstGeom prst="rect">
            <a:avLst/>
          </a:prstGeom>
          <a:noFill/>
          <a:ln>
            <a:noFill/>
          </a:ln>
        </p:spPr>
      </p:pic>
      <p:sp>
        <p:nvSpPr>
          <p:cNvPr id="249" name="Google Shape;249;p37"/>
          <p:cNvSpPr/>
          <p:nvPr/>
        </p:nvSpPr>
        <p:spPr>
          <a:xfrm rot="3273292">
            <a:off x="2730635" y="1951624"/>
            <a:ext cx="410227" cy="2435902"/>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rot="-2047204">
            <a:off x="6649782" y="2617529"/>
            <a:ext cx="410212" cy="1622958"/>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p:nvPr/>
        </p:nvSpPr>
        <p:spPr>
          <a:xfrm rot="1219825">
            <a:off x="4102171" y="2617517"/>
            <a:ext cx="410150" cy="1622941"/>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7"/>
          <p:cNvSpPr/>
          <p:nvPr/>
        </p:nvSpPr>
        <p:spPr>
          <a:xfrm rot="-3061564">
            <a:off x="8069206" y="1940728"/>
            <a:ext cx="410197" cy="2429502"/>
          </a:xfrm>
          <a:prstGeom prst="downArrow">
            <a:avLst>
              <a:gd name="adj1" fmla="val 50000"/>
              <a:gd name="adj2" fmla="val 50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txBox="1">
            <a:spLocks noGrp="1"/>
          </p:cNvSpPr>
          <p:nvPr>
            <p:ph type="title"/>
          </p:nvPr>
        </p:nvSpPr>
        <p:spPr>
          <a:xfrm>
            <a:off x="838200" y="365125"/>
            <a:ext cx="10515600" cy="57657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US" sz="3600" b="1"/>
              <a:t>Abstract Class</a:t>
            </a:r>
            <a:endParaRPr sz="3600" b="1"/>
          </a:p>
        </p:txBody>
      </p:sp>
      <p:pic>
        <p:nvPicPr>
          <p:cNvPr id="258" name="Google Shape;258;p38"/>
          <p:cNvPicPr preferRelativeResize="0">
            <a:picLocks noGrp="1"/>
          </p:cNvPicPr>
          <p:nvPr>
            <p:ph type="body" idx="1"/>
          </p:nvPr>
        </p:nvPicPr>
        <p:blipFill rotWithShape="1">
          <a:blip r:embed="rId3">
            <a:alphaModFix/>
          </a:blip>
          <a:srcRect/>
          <a:stretch/>
        </p:blipFill>
        <p:spPr>
          <a:xfrm>
            <a:off x="838200" y="988074"/>
            <a:ext cx="9944100" cy="579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9"/>
          <p:cNvPicPr preferRelativeResize="0">
            <a:picLocks noGrp="1"/>
          </p:cNvPicPr>
          <p:nvPr>
            <p:ph type="body" idx="1"/>
          </p:nvPr>
        </p:nvPicPr>
        <p:blipFill rotWithShape="1">
          <a:blip r:embed="rId3">
            <a:alphaModFix/>
          </a:blip>
          <a:srcRect/>
          <a:stretch/>
        </p:blipFill>
        <p:spPr>
          <a:xfrm>
            <a:off x="360963" y="696036"/>
            <a:ext cx="11694560" cy="5971690"/>
          </a:xfrm>
          <a:prstGeom prst="rect">
            <a:avLst/>
          </a:prstGeom>
          <a:noFill/>
          <a:ln>
            <a:noFill/>
          </a:ln>
        </p:spPr>
      </p:pic>
      <p:sp>
        <p:nvSpPr>
          <p:cNvPr id="264" name="Google Shape;264;p39"/>
          <p:cNvSpPr/>
          <p:nvPr/>
        </p:nvSpPr>
        <p:spPr>
          <a:xfrm>
            <a:off x="360963" y="0"/>
            <a:ext cx="225491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a:solidFill>
                  <a:schemeClr val="dk1"/>
                </a:solidFill>
                <a:latin typeface="Calibri"/>
                <a:ea typeface="Calibri"/>
                <a:cs typeface="Calibri"/>
                <a:sym typeface="Calibri"/>
              </a:rPr>
              <a:t>Abstract Class</a:t>
            </a:r>
            <a:endParaRPr sz="2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346880" y="0"/>
            <a:ext cx="10515600" cy="57657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Abstract Class</a:t>
            </a:r>
            <a:endParaRPr sz="3200"/>
          </a:p>
        </p:txBody>
      </p:sp>
      <p:pic>
        <p:nvPicPr>
          <p:cNvPr id="270" name="Google Shape;270;p40"/>
          <p:cNvPicPr preferRelativeResize="0">
            <a:picLocks noGrp="1"/>
          </p:cNvPicPr>
          <p:nvPr>
            <p:ph type="body" idx="1"/>
          </p:nvPr>
        </p:nvPicPr>
        <p:blipFill rotWithShape="1">
          <a:blip r:embed="rId3">
            <a:alphaModFix/>
          </a:blip>
          <a:srcRect/>
          <a:stretch/>
        </p:blipFill>
        <p:spPr>
          <a:xfrm>
            <a:off x="346880" y="576571"/>
            <a:ext cx="11331869" cy="61483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Interface</a:t>
            </a:r>
            <a:endParaRPr/>
          </a:p>
        </p:txBody>
      </p:sp>
      <p:sp>
        <p:nvSpPr>
          <p:cNvPr id="276" name="Google Shape;276;p4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400">
                <a:highlight>
                  <a:srgbClr val="FFFFFF"/>
                </a:highlight>
                <a:latin typeface="Arial"/>
                <a:ea typeface="Arial"/>
                <a:cs typeface="Arial"/>
                <a:sym typeface="Arial"/>
              </a:rPr>
              <a:t>In object-oriented languages like Python, the interface is a collection of method signatures that should be provided by the implementing class. Implementing an interface is a way of writing an organized code and achieve abstraction.</a:t>
            </a:r>
            <a:endParaRPr sz="24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OOP </a:t>
            </a:r>
            <a:endParaRPr/>
          </a:p>
        </p:txBody>
      </p:sp>
      <p:pic>
        <p:nvPicPr>
          <p:cNvPr id="97" name="Google Shape;97;p15"/>
          <p:cNvPicPr preferRelativeResize="0"/>
          <p:nvPr/>
        </p:nvPicPr>
        <p:blipFill>
          <a:blip r:embed="rId3">
            <a:alphaModFix/>
          </a:blip>
          <a:stretch>
            <a:fillRect/>
          </a:stretch>
        </p:blipFill>
        <p:spPr>
          <a:xfrm>
            <a:off x="2526107" y="1394175"/>
            <a:ext cx="6330020" cy="50323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105300" y="2808175"/>
            <a:ext cx="3140400" cy="804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Interface</a:t>
            </a:r>
            <a:endParaRPr/>
          </a:p>
        </p:txBody>
      </p:sp>
      <p:pic>
        <p:nvPicPr>
          <p:cNvPr id="282" name="Google Shape;282;p42"/>
          <p:cNvPicPr preferRelativeResize="0"/>
          <p:nvPr/>
        </p:nvPicPr>
        <p:blipFill>
          <a:blip r:embed="rId3">
            <a:alphaModFix/>
          </a:blip>
          <a:stretch>
            <a:fillRect/>
          </a:stretch>
        </p:blipFill>
        <p:spPr>
          <a:xfrm>
            <a:off x="3398849" y="356149"/>
            <a:ext cx="8653525" cy="61456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Interface </a:t>
            </a:r>
            <a:endParaRPr/>
          </a:p>
        </p:txBody>
      </p:sp>
      <p:pic>
        <p:nvPicPr>
          <p:cNvPr id="288" name="Google Shape;288;p43"/>
          <p:cNvPicPr preferRelativeResize="0">
            <a:picLocks noGrp="1"/>
          </p:cNvPicPr>
          <p:nvPr>
            <p:ph type="body" idx="1"/>
          </p:nvPr>
        </p:nvPicPr>
        <p:blipFill rotWithShape="1">
          <a:blip r:embed="rId3">
            <a:alphaModFix/>
          </a:blip>
          <a:srcRect/>
          <a:stretch/>
        </p:blipFill>
        <p:spPr>
          <a:xfrm>
            <a:off x="2852311" y="1690688"/>
            <a:ext cx="6100620" cy="49914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44"/>
          <p:cNvPicPr preferRelativeResize="0">
            <a:picLocks noGrp="1"/>
          </p:cNvPicPr>
          <p:nvPr>
            <p:ph type="body" idx="1"/>
          </p:nvPr>
        </p:nvPicPr>
        <p:blipFill rotWithShape="1">
          <a:blip r:embed="rId3">
            <a:alphaModFix/>
          </a:blip>
          <a:srcRect/>
          <a:stretch/>
        </p:blipFill>
        <p:spPr>
          <a:xfrm>
            <a:off x="1801668" y="1827166"/>
            <a:ext cx="8588663" cy="4921144"/>
          </a:xfrm>
          <a:prstGeom prst="rect">
            <a:avLst/>
          </a:prstGeom>
          <a:noFill/>
          <a:ln>
            <a:noFill/>
          </a:ln>
        </p:spPr>
      </p:pic>
      <p:sp>
        <p:nvSpPr>
          <p:cNvPr id="294" name="Google Shape;294;p44"/>
          <p:cNvSpPr txBox="1">
            <a:spLocks noGrp="1"/>
          </p:cNvSpPr>
          <p:nvPr>
            <p:ph type="title"/>
          </p:nvPr>
        </p:nvSpPr>
        <p:spPr>
          <a:xfrm>
            <a:off x="838200" y="558548"/>
            <a:ext cx="4001416" cy="938719"/>
          </a:xfrm>
          <a:prstGeom prst="rect">
            <a:avLst/>
          </a:prstGeom>
          <a:solidFill>
            <a:srgbClr val="FFFFFF"/>
          </a:solidFill>
          <a:ln>
            <a:noFill/>
          </a:ln>
        </p:spPr>
        <p:txBody>
          <a:bodyPr spcFirstLastPara="1" wrap="square" lIns="91425" tIns="0" rIns="91425" bIns="45700" anchor="ctr" anchorCtr="0">
            <a:noAutofit/>
          </a:bodyPr>
          <a:lstStyle/>
          <a:p>
            <a:pPr marL="0" marR="0" lvl="0" indent="0" algn="l" rtl="0">
              <a:lnSpc>
                <a:spcPct val="100000"/>
              </a:lnSpc>
              <a:spcBef>
                <a:spcPts val="0"/>
              </a:spcBef>
              <a:spcAft>
                <a:spcPts val="0"/>
              </a:spcAft>
              <a:buClr>
                <a:srgbClr val="404040"/>
              </a:buClr>
              <a:buSzPts val="3600"/>
              <a:buFont typeface="Arial"/>
              <a:buNone/>
            </a:pPr>
            <a:r>
              <a:rPr lang="en-US" sz="3600" b="1" i="0" u="none" strike="noStrike" cap="none">
                <a:solidFill>
                  <a:srgbClr val="404040"/>
                </a:solidFill>
                <a:latin typeface="Arial"/>
                <a:ea typeface="Arial"/>
                <a:cs typeface="Arial"/>
                <a:sym typeface="Arial"/>
              </a:rPr>
              <a:t>interface</a:t>
            </a:r>
            <a:r>
              <a:rPr lang="en-US" sz="4000" b="1" i="0" u="none" strike="noStrike" cap="none">
                <a:solidFill>
                  <a:srgbClr val="404040"/>
                </a:solidFill>
                <a:latin typeface="Roboto Slab"/>
                <a:ea typeface="Roboto Slab"/>
                <a:cs typeface="Roboto Slab"/>
                <a:sym typeface="Roboto Slab"/>
              </a:rPr>
              <a:t> vs. </a:t>
            </a:r>
            <a:r>
              <a:rPr lang="en-US" sz="2800" b="1">
                <a:solidFill>
                  <a:srgbClr val="404040"/>
                </a:solidFill>
                <a:latin typeface="Arial"/>
                <a:ea typeface="Arial"/>
                <a:cs typeface="Arial"/>
                <a:sym typeface="Arial"/>
              </a:rPr>
              <a:t> </a:t>
            </a:r>
            <a:r>
              <a:rPr lang="en-US" sz="3600" b="1">
                <a:solidFill>
                  <a:srgbClr val="404040"/>
                </a:solidFill>
                <a:latin typeface="Arial"/>
                <a:ea typeface="Arial"/>
                <a:cs typeface="Arial"/>
                <a:sym typeface="Arial"/>
              </a:rPr>
              <a:t>abc</a:t>
            </a:r>
            <a:endParaRPr sz="4000" b="1" i="0" u="none" strike="noStrike" cap="none">
              <a:solidFill>
                <a:srgbClr val="404040"/>
              </a:solidFill>
              <a:latin typeface="Roboto Slab"/>
              <a:ea typeface="Roboto Slab"/>
              <a:cs typeface="Roboto Slab"/>
              <a:sym typeface="Roboto Slab"/>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3600"/>
              <a:buFont typeface="Arial"/>
              <a:buNone/>
            </a:pPr>
            <a:r>
              <a:rPr lang="en-US" sz="3600" b="1" i="0" u="none" strike="noStrike" cap="none">
                <a:solidFill>
                  <a:srgbClr val="404040"/>
                </a:solidFill>
                <a:latin typeface="Arial"/>
                <a:ea typeface="Arial"/>
                <a:cs typeface="Arial"/>
                <a:sym typeface="Arial"/>
              </a:rPr>
              <a:t>interface</a:t>
            </a:r>
            <a:r>
              <a:rPr lang="en-US" sz="4000" b="1" i="0" u="none" strike="noStrike" cap="none">
                <a:solidFill>
                  <a:srgbClr val="404040"/>
                </a:solidFill>
                <a:latin typeface="Roboto Slab"/>
                <a:ea typeface="Roboto Slab"/>
                <a:cs typeface="Roboto Slab"/>
                <a:sym typeface="Roboto Slab"/>
              </a:rPr>
              <a:t> vs. </a:t>
            </a:r>
            <a:r>
              <a:rPr lang="en-US" sz="2800" b="1">
                <a:solidFill>
                  <a:srgbClr val="404040"/>
                </a:solidFill>
                <a:latin typeface="Arial"/>
                <a:ea typeface="Arial"/>
                <a:cs typeface="Arial"/>
                <a:sym typeface="Arial"/>
              </a:rPr>
              <a:t> </a:t>
            </a:r>
            <a:r>
              <a:rPr lang="en-US" sz="3600" b="1">
                <a:solidFill>
                  <a:srgbClr val="404040"/>
                </a:solidFill>
                <a:latin typeface="Arial"/>
                <a:ea typeface="Arial"/>
                <a:cs typeface="Arial"/>
                <a:sym typeface="Arial"/>
              </a:rPr>
              <a:t>abc</a:t>
            </a:r>
            <a:endParaRPr sz="3600"/>
          </a:p>
        </p:txBody>
      </p:sp>
      <p:pic>
        <p:nvPicPr>
          <p:cNvPr id="300" name="Google Shape;300;p45"/>
          <p:cNvPicPr preferRelativeResize="0">
            <a:picLocks noGrp="1"/>
          </p:cNvPicPr>
          <p:nvPr>
            <p:ph type="body" idx="1"/>
          </p:nvPr>
        </p:nvPicPr>
        <p:blipFill rotWithShape="1">
          <a:blip r:embed="rId3">
            <a:alphaModFix/>
          </a:blip>
          <a:srcRect/>
          <a:stretch/>
        </p:blipFill>
        <p:spPr>
          <a:xfrm>
            <a:off x="1501254" y="1874714"/>
            <a:ext cx="9466855" cy="498328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Core OOPS concepts</a:t>
            </a:r>
            <a:endParaRPr/>
          </a:p>
        </p:txBody>
      </p:sp>
      <p:sp>
        <p:nvSpPr>
          <p:cNvPr id="306" name="Google Shape;306;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6) Encapsulation</a:t>
            </a:r>
            <a:endParaRPr/>
          </a:p>
          <a:p>
            <a:pPr marL="0" lvl="0" indent="0" algn="l" rtl="0">
              <a:lnSpc>
                <a:spcPct val="90000"/>
              </a:lnSpc>
              <a:spcBef>
                <a:spcPts val="1000"/>
              </a:spcBef>
              <a:spcAft>
                <a:spcPts val="0"/>
              </a:spcAft>
              <a:buClr>
                <a:schemeClr val="dk1"/>
              </a:buClr>
              <a:buSzPts val="2800"/>
              <a:buNone/>
            </a:pPr>
            <a:r>
              <a:rPr lang="en-US"/>
              <a:t>Encapsulation is an OOP technique of wrapping the data and code. </a:t>
            </a:r>
            <a:endParaRPr/>
          </a:p>
          <a:p>
            <a:pPr marL="0" lvl="0" indent="0" algn="l" rtl="0">
              <a:lnSpc>
                <a:spcPct val="90000"/>
              </a:lnSpc>
              <a:spcBef>
                <a:spcPts val="1000"/>
              </a:spcBef>
              <a:spcAft>
                <a:spcPts val="0"/>
              </a:spcAft>
              <a:buClr>
                <a:schemeClr val="dk1"/>
              </a:buClr>
              <a:buSzPts val="2800"/>
              <a:buNone/>
            </a:pPr>
            <a:r>
              <a:rPr lang="en-US"/>
              <a:t>In this OOPS concept, the variables of a class are always hidden from other classes. It can only be accessed using the methods of their current class. </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a:spLocks noGrp="1"/>
          </p:cNvSpPr>
          <p:nvPr>
            <p:ph type="title"/>
          </p:nvPr>
        </p:nvSpPr>
        <p:spPr>
          <a:xfrm>
            <a:off x="136375" y="2877975"/>
            <a:ext cx="3249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3000" b="1"/>
              <a:t>Encapsulation</a:t>
            </a:r>
            <a:endParaRPr sz="3000"/>
          </a:p>
        </p:txBody>
      </p:sp>
      <p:pic>
        <p:nvPicPr>
          <p:cNvPr id="312" name="Google Shape;312;p47"/>
          <p:cNvPicPr preferRelativeResize="0"/>
          <p:nvPr/>
        </p:nvPicPr>
        <p:blipFill>
          <a:blip r:embed="rId3">
            <a:alphaModFix/>
          </a:blip>
          <a:stretch>
            <a:fillRect/>
          </a:stretch>
        </p:blipFill>
        <p:spPr>
          <a:xfrm>
            <a:off x="2666126" y="395712"/>
            <a:ext cx="9525876" cy="6066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Encapsulation</a:t>
            </a:r>
            <a:endParaRPr/>
          </a:p>
        </p:txBody>
      </p:sp>
      <p:sp>
        <p:nvSpPr>
          <p:cNvPr id="318" name="Google Shape;318;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Class Employee:</a:t>
            </a:r>
            <a:endParaRPr/>
          </a:p>
          <a:p>
            <a:pPr marL="0" lvl="0" indent="0" algn="l" rtl="0">
              <a:lnSpc>
                <a:spcPct val="90000"/>
              </a:lnSpc>
              <a:spcBef>
                <a:spcPts val="1000"/>
              </a:spcBef>
              <a:spcAft>
                <a:spcPts val="0"/>
              </a:spcAft>
              <a:buClr>
                <a:schemeClr val="dk1"/>
              </a:buClr>
              <a:buSzPts val="2800"/>
              <a:buNone/>
            </a:pPr>
            <a:r>
              <a:rPr lang="en-US"/>
              <a:t>	totalEmployee = 0</a:t>
            </a:r>
            <a:endParaRPr/>
          </a:p>
          <a:p>
            <a:pPr marL="0" lvl="0" indent="0" algn="l" rtl="0">
              <a:lnSpc>
                <a:spcPct val="90000"/>
              </a:lnSpc>
              <a:spcBef>
                <a:spcPts val="1000"/>
              </a:spcBef>
              <a:spcAft>
                <a:spcPts val="0"/>
              </a:spcAft>
              <a:buClr>
                <a:schemeClr val="dk1"/>
              </a:buClr>
              <a:buSzPts val="2800"/>
              <a:buNone/>
            </a:pPr>
            <a:r>
              <a:rPr lang="en-US"/>
              <a:t>	</a:t>
            </a:r>
            <a:endParaRPr/>
          </a:p>
          <a:p>
            <a:pPr marL="0" lvl="0" indent="0" algn="l" rtl="0">
              <a:lnSpc>
                <a:spcPct val="90000"/>
              </a:lnSpc>
              <a:spcBef>
                <a:spcPts val="1000"/>
              </a:spcBef>
              <a:spcAft>
                <a:spcPts val="0"/>
              </a:spcAft>
              <a:buClr>
                <a:schemeClr val="dk1"/>
              </a:buClr>
              <a:buSzPts val="2800"/>
              <a:buNone/>
            </a:pPr>
            <a:r>
              <a:rPr lang="en-US"/>
              <a:t>	def __init__ (self, name, salary, age):</a:t>
            </a:r>
            <a:endParaRPr/>
          </a:p>
          <a:p>
            <a:pPr marL="0" lvl="0" indent="0" algn="l" rtl="0">
              <a:lnSpc>
                <a:spcPct val="90000"/>
              </a:lnSpc>
              <a:spcBef>
                <a:spcPts val="1000"/>
              </a:spcBef>
              <a:spcAft>
                <a:spcPts val="0"/>
              </a:spcAft>
              <a:buClr>
                <a:schemeClr val="dk1"/>
              </a:buClr>
              <a:buSzPts val="2800"/>
              <a:buNone/>
            </a:pPr>
            <a:r>
              <a:rPr lang="en-US"/>
              <a:t>		self.name = name</a:t>
            </a:r>
            <a:endParaRPr/>
          </a:p>
          <a:p>
            <a:pPr marL="0" lvl="0" indent="0" algn="l" rtl="0">
              <a:lnSpc>
                <a:spcPct val="90000"/>
              </a:lnSpc>
              <a:spcBef>
                <a:spcPts val="1000"/>
              </a:spcBef>
              <a:spcAft>
                <a:spcPts val="0"/>
              </a:spcAft>
              <a:buClr>
                <a:schemeClr val="dk1"/>
              </a:buClr>
              <a:buSzPts val="2800"/>
              <a:buNone/>
            </a:pPr>
            <a:r>
              <a:rPr lang="en-US"/>
              <a:t>		self.salary = salary</a:t>
            </a:r>
            <a:endParaRPr/>
          </a:p>
          <a:p>
            <a:pPr marL="0" lvl="0" indent="0" algn="l" rtl="0">
              <a:lnSpc>
                <a:spcPct val="90000"/>
              </a:lnSpc>
              <a:spcBef>
                <a:spcPts val="1000"/>
              </a:spcBef>
              <a:spcAft>
                <a:spcPts val="0"/>
              </a:spcAft>
              <a:buClr>
                <a:schemeClr val="dk1"/>
              </a:buClr>
              <a:buSzPts val="2800"/>
              <a:buNone/>
            </a:pPr>
            <a:r>
              <a:rPr lang="en-US"/>
              <a:t>		self.age = age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Core OOPS concepts</a:t>
            </a:r>
            <a:endParaRPr/>
          </a:p>
        </p:txBody>
      </p:sp>
      <p:pic>
        <p:nvPicPr>
          <p:cNvPr id="324" name="Google Shape;324;p49" descr="Association,Aggregation and Composition"/>
          <p:cNvPicPr preferRelativeResize="0">
            <a:picLocks noGrp="1"/>
          </p:cNvPicPr>
          <p:nvPr>
            <p:ph type="body" idx="1"/>
          </p:nvPr>
        </p:nvPicPr>
        <p:blipFill rotWithShape="1">
          <a:blip r:embed="rId3">
            <a:alphaModFix/>
          </a:blip>
          <a:srcRect/>
          <a:stretch/>
        </p:blipFill>
        <p:spPr>
          <a:xfrm>
            <a:off x="2033517" y="1526915"/>
            <a:ext cx="8465770" cy="51673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Core OOPS concepts</a:t>
            </a:r>
            <a:endParaRPr/>
          </a:p>
        </p:txBody>
      </p:sp>
      <p:sp>
        <p:nvSpPr>
          <p:cNvPr id="330" name="Google Shape;330;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7) Association</a:t>
            </a:r>
            <a:endParaRPr/>
          </a:p>
          <a:p>
            <a:pPr marL="0" lvl="0" indent="0" algn="l" rtl="0">
              <a:lnSpc>
                <a:spcPct val="90000"/>
              </a:lnSpc>
              <a:spcBef>
                <a:spcPts val="1000"/>
              </a:spcBef>
              <a:spcAft>
                <a:spcPts val="0"/>
              </a:spcAft>
              <a:buClr>
                <a:schemeClr val="dk1"/>
              </a:buClr>
              <a:buSzPts val="2800"/>
              <a:buNone/>
            </a:pPr>
            <a:r>
              <a:rPr lang="en-US"/>
              <a:t>Association is a relationship between two objects. It defines the diversity between objects. </a:t>
            </a:r>
            <a:endParaRPr/>
          </a:p>
          <a:p>
            <a:pPr marL="0" lvl="0" indent="0" algn="l" rtl="0">
              <a:lnSpc>
                <a:spcPct val="90000"/>
              </a:lnSpc>
              <a:spcBef>
                <a:spcPts val="1000"/>
              </a:spcBef>
              <a:spcAft>
                <a:spcPts val="0"/>
              </a:spcAft>
              <a:buClr>
                <a:schemeClr val="dk1"/>
              </a:buClr>
              <a:buSzPts val="2800"/>
              <a:buNone/>
            </a:pPr>
            <a:r>
              <a:rPr lang="en-US"/>
              <a:t>In this OOP concept, all object have their separate lifecycle, and there is no owner. </a:t>
            </a:r>
            <a:endParaRPr/>
          </a:p>
          <a:p>
            <a:pPr marL="0" lvl="0" indent="0" algn="l" rtl="0">
              <a:lnSpc>
                <a:spcPct val="90000"/>
              </a:lnSpc>
              <a:spcBef>
                <a:spcPts val="1000"/>
              </a:spcBef>
              <a:spcAft>
                <a:spcPts val="0"/>
              </a:spcAft>
              <a:buClr>
                <a:schemeClr val="dk1"/>
              </a:buClr>
              <a:buSzPts val="2800"/>
              <a:buNone/>
            </a:pPr>
            <a:r>
              <a:rPr lang="en-US"/>
              <a:t>For example, many students can associate with one teacher while one student can also associate with multiple teachers.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Association</a:t>
            </a:r>
            <a:endParaRPr/>
          </a:p>
        </p:txBody>
      </p:sp>
      <p:sp>
        <p:nvSpPr>
          <p:cNvPr id="336" name="Google Shape;336;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where objects of the two classes can know about each other, but they do not affect each others lifetime. </a:t>
            </a:r>
            <a:endParaRPr/>
          </a:p>
          <a:p>
            <a:pPr marL="228600" lvl="0" indent="-228600" algn="l" rtl="0">
              <a:lnSpc>
                <a:spcPct val="90000"/>
              </a:lnSpc>
              <a:spcBef>
                <a:spcPts val="1000"/>
              </a:spcBef>
              <a:spcAft>
                <a:spcPts val="0"/>
              </a:spcAft>
              <a:buClr>
                <a:schemeClr val="dk1"/>
              </a:buClr>
              <a:buSzPts val="2800"/>
              <a:buChar char="•"/>
            </a:pPr>
            <a:r>
              <a:rPr lang="en-US"/>
              <a:t>The objects can exist independently and which class A object knows about which class B objects can vary over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Programming paradigms </a:t>
            </a:r>
            <a:endParaRPr/>
          </a:p>
        </p:txBody>
      </p:sp>
      <p:sp>
        <p:nvSpPr>
          <p:cNvPr id="103" name="Google Shape;10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Programming paradigms</a:t>
            </a:r>
            <a:r>
              <a:rPr lang="en-US"/>
              <a:t> are a way to classify </a:t>
            </a:r>
            <a:r>
              <a:rPr lang="en-US" u="sng">
                <a:solidFill>
                  <a:schemeClr val="hlink"/>
                </a:solidFill>
                <a:hlinkClick r:id="rId3"/>
              </a:rPr>
              <a:t>programming languages</a:t>
            </a:r>
            <a:r>
              <a:rPr lang="en-US"/>
              <a:t> based on their features. Languages can be classified into multiple paradigms.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52" descr="Image result for association aggregation and composition"/>
          <p:cNvPicPr preferRelativeResize="0">
            <a:picLocks noGrp="1"/>
          </p:cNvPicPr>
          <p:nvPr>
            <p:ph type="body" idx="1"/>
          </p:nvPr>
        </p:nvPicPr>
        <p:blipFill rotWithShape="1">
          <a:blip r:embed="rId3">
            <a:alphaModFix/>
          </a:blip>
          <a:srcRect/>
          <a:stretch/>
        </p:blipFill>
        <p:spPr>
          <a:xfrm>
            <a:off x="1160060" y="118507"/>
            <a:ext cx="8751232" cy="65634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Core OOPS concepts</a:t>
            </a:r>
            <a:endParaRPr/>
          </a:p>
        </p:txBody>
      </p:sp>
      <p:sp>
        <p:nvSpPr>
          <p:cNvPr id="347" name="Google Shape;347;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8) Aggregation</a:t>
            </a:r>
            <a:endParaRPr/>
          </a:p>
          <a:p>
            <a:pPr marL="0" lvl="0" indent="0" algn="l" rtl="0">
              <a:lnSpc>
                <a:spcPct val="90000"/>
              </a:lnSpc>
              <a:spcBef>
                <a:spcPts val="1000"/>
              </a:spcBef>
              <a:spcAft>
                <a:spcPts val="0"/>
              </a:spcAft>
              <a:buClr>
                <a:schemeClr val="dk1"/>
              </a:buClr>
              <a:buSzPts val="2800"/>
              <a:buNone/>
            </a:pPr>
            <a:r>
              <a:rPr lang="en-US"/>
              <a:t>In this technique, all objects have their separate lifecycle. However, there is ownership such that child object can’t belong to another parent object. </a:t>
            </a:r>
            <a:endParaRPr/>
          </a:p>
          <a:p>
            <a:pPr marL="0" lvl="0" indent="0" algn="l" rtl="0">
              <a:lnSpc>
                <a:spcPct val="90000"/>
              </a:lnSpc>
              <a:spcBef>
                <a:spcPts val="1000"/>
              </a:spcBef>
              <a:spcAft>
                <a:spcPts val="0"/>
              </a:spcAft>
              <a:buClr>
                <a:schemeClr val="dk1"/>
              </a:buClr>
              <a:buSzPts val="2800"/>
              <a:buNone/>
            </a:pPr>
            <a:r>
              <a:rPr lang="en-US"/>
              <a:t>For example consider class/objects department and teacher. Here, a single teacher can’t belong to multiple departments, but even if we delete the department, the teacher object will never be destroyed.</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Aggregation</a:t>
            </a:r>
            <a:endParaRPr/>
          </a:p>
        </p:txBody>
      </p:sp>
      <p:sp>
        <p:nvSpPr>
          <p:cNvPr id="353" name="Google Shape;353;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It is a special form of Association where:</a:t>
            </a:r>
            <a:endParaRPr/>
          </a:p>
          <a:p>
            <a:pPr marL="228600" lvl="0" indent="-228600" algn="l" rtl="0">
              <a:lnSpc>
                <a:spcPct val="90000"/>
              </a:lnSpc>
              <a:spcBef>
                <a:spcPts val="1000"/>
              </a:spcBef>
              <a:spcAft>
                <a:spcPts val="0"/>
              </a:spcAft>
              <a:buClr>
                <a:schemeClr val="dk1"/>
              </a:buClr>
              <a:buSzPts val="2800"/>
              <a:buChar char="•"/>
            </a:pPr>
            <a:r>
              <a:rPr lang="en-US"/>
              <a:t>It represents </a:t>
            </a:r>
            <a:r>
              <a:rPr lang="en-US" b="1"/>
              <a:t>Has-A</a:t>
            </a:r>
            <a:r>
              <a:rPr lang="en-US"/>
              <a:t> relationship.</a:t>
            </a:r>
            <a:endParaRPr/>
          </a:p>
          <a:p>
            <a:pPr marL="228600" lvl="0" indent="-228600" algn="l" rtl="0">
              <a:lnSpc>
                <a:spcPct val="90000"/>
              </a:lnSpc>
              <a:spcBef>
                <a:spcPts val="1000"/>
              </a:spcBef>
              <a:spcAft>
                <a:spcPts val="0"/>
              </a:spcAft>
              <a:buClr>
                <a:schemeClr val="dk1"/>
              </a:buClr>
              <a:buSzPts val="2800"/>
              <a:buChar char="•"/>
            </a:pPr>
            <a:r>
              <a:rPr lang="en-US"/>
              <a:t>It is a </a:t>
            </a:r>
            <a:r>
              <a:rPr lang="en-US" b="1"/>
              <a:t>unidirectional association</a:t>
            </a:r>
            <a:r>
              <a:rPr lang="en-US"/>
              <a:t> i.e. a one way relationship. For example, department can have students but vice versa is not possible and thus unidirectional in nature.</a:t>
            </a:r>
            <a:endParaRPr/>
          </a:p>
          <a:p>
            <a:pPr marL="228600" lvl="0" indent="-228600" algn="l" rtl="0">
              <a:lnSpc>
                <a:spcPct val="90000"/>
              </a:lnSpc>
              <a:spcBef>
                <a:spcPts val="1000"/>
              </a:spcBef>
              <a:spcAft>
                <a:spcPts val="0"/>
              </a:spcAft>
              <a:buClr>
                <a:schemeClr val="dk1"/>
              </a:buClr>
              <a:buSzPts val="2800"/>
              <a:buChar char="•"/>
            </a:pPr>
            <a:r>
              <a:rPr lang="en-US"/>
              <a:t>In Aggregation,</a:t>
            </a:r>
            <a:r>
              <a:rPr lang="en-US" b="1"/>
              <a:t> both the entries can survive individually</a:t>
            </a:r>
            <a:r>
              <a:rPr lang="en-US"/>
              <a:t> which means ending one entity will not effect the other entity</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5"/>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Aggregation</a:t>
            </a:r>
            <a:endParaRPr/>
          </a:p>
        </p:txBody>
      </p:sp>
      <p:sp>
        <p:nvSpPr>
          <p:cNvPr id="359" name="Google Shape;359;p55"/>
          <p:cNvSpPr txBox="1">
            <a:spLocks noGrp="1"/>
          </p:cNvSpPr>
          <p:nvPr>
            <p:ph type="body" idx="1"/>
          </p:nvPr>
        </p:nvSpPr>
        <p:spPr>
          <a:xfrm>
            <a:off x="838200" y="1460310"/>
            <a:ext cx="10515600" cy="539768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There is an Institute which has no. of departments like CSE, EE. </a:t>
            </a:r>
            <a:endParaRPr/>
          </a:p>
          <a:p>
            <a:pPr marL="0" lvl="0" indent="0" algn="l" rtl="0">
              <a:lnSpc>
                <a:spcPct val="90000"/>
              </a:lnSpc>
              <a:spcBef>
                <a:spcPts val="1000"/>
              </a:spcBef>
              <a:spcAft>
                <a:spcPts val="0"/>
              </a:spcAft>
              <a:buClr>
                <a:schemeClr val="dk1"/>
              </a:buClr>
              <a:buSzPts val="2800"/>
              <a:buNone/>
            </a:pPr>
            <a:r>
              <a:rPr lang="en-US"/>
              <a:t>Every department has no. of students. </a:t>
            </a:r>
            <a:endParaRPr/>
          </a:p>
          <a:p>
            <a:pPr marL="0" lvl="0" indent="0" algn="l" rtl="0">
              <a:lnSpc>
                <a:spcPct val="90000"/>
              </a:lnSpc>
              <a:spcBef>
                <a:spcPts val="1000"/>
              </a:spcBef>
              <a:spcAft>
                <a:spcPts val="0"/>
              </a:spcAft>
              <a:buClr>
                <a:schemeClr val="dk1"/>
              </a:buClr>
              <a:buSzPts val="2800"/>
              <a:buNone/>
            </a:pPr>
            <a:r>
              <a:rPr lang="en-US"/>
              <a:t>So, we make a </a:t>
            </a:r>
            <a:r>
              <a:rPr lang="en-US" b="1"/>
              <a:t>Institute</a:t>
            </a:r>
            <a:r>
              <a:rPr lang="en-US"/>
              <a:t> class which has a reference to Object or no. of Objects (i.e. List of Objects) of the </a:t>
            </a:r>
            <a:r>
              <a:rPr lang="en-US" b="1"/>
              <a:t>Department</a:t>
            </a:r>
            <a:r>
              <a:rPr lang="en-US"/>
              <a:t> class. That means Institute class is associated with Department class through its Object(s). </a:t>
            </a:r>
            <a:endParaRPr/>
          </a:p>
          <a:p>
            <a:pPr marL="0" lvl="0" indent="0" algn="l" rtl="0">
              <a:lnSpc>
                <a:spcPct val="90000"/>
              </a:lnSpc>
              <a:spcBef>
                <a:spcPts val="1000"/>
              </a:spcBef>
              <a:spcAft>
                <a:spcPts val="0"/>
              </a:spcAft>
              <a:buClr>
                <a:schemeClr val="dk1"/>
              </a:buClr>
              <a:buSzPts val="2800"/>
              <a:buNone/>
            </a:pPr>
            <a:r>
              <a:rPr lang="en-US" b="1"/>
              <a:t>Department</a:t>
            </a:r>
            <a:r>
              <a:rPr lang="en-US"/>
              <a:t> class has also a reference to Object or Objects (i.e. List of Objects) of </a:t>
            </a:r>
            <a:r>
              <a:rPr lang="en-US" b="1"/>
              <a:t>Student</a:t>
            </a:r>
            <a:r>
              <a:rPr lang="en-US"/>
              <a:t> class means it is associated with </a:t>
            </a:r>
            <a:r>
              <a:rPr lang="en-US" b="1"/>
              <a:t>Student</a:t>
            </a:r>
            <a:r>
              <a:rPr lang="en-US"/>
              <a:t> class through its Object(s).</a:t>
            </a:r>
            <a:endParaRPr/>
          </a:p>
          <a:p>
            <a:pPr marL="0" lvl="0" indent="0" algn="l" rtl="0">
              <a:lnSpc>
                <a:spcPct val="90000"/>
              </a:lnSpc>
              <a:spcBef>
                <a:spcPts val="1000"/>
              </a:spcBef>
              <a:spcAft>
                <a:spcPts val="0"/>
              </a:spcAft>
              <a:buClr>
                <a:schemeClr val="dk1"/>
              </a:buClr>
              <a:buSzPts val="2800"/>
              <a:buNone/>
            </a:pPr>
            <a:br>
              <a:rPr lang="en-US"/>
            </a:br>
            <a:r>
              <a:rPr lang="en-US"/>
              <a:t>It represents a </a:t>
            </a:r>
            <a:r>
              <a:rPr lang="en-US" b="1"/>
              <a:t>Has-A</a:t>
            </a:r>
            <a:r>
              <a:rPr lang="en-US"/>
              <a:t> relationship.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Aggregation</a:t>
            </a:r>
            <a:endParaRPr/>
          </a:p>
        </p:txBody>
      </p:sp>
      <p:pic>
        <p:nvPicPr>
          <p:cNvPr id="365" name="Google Shape;365;p56"/>
          <p:cNvPicPr preferRelativeResize="0">
            <a:picLocks noGrp="1"/>
          </p:cNvPicPr>
          <p:nvPr>
            <p:ph type="body" idx="1"/>
          </p:nvPr>
        </p:nvPicPr>
        <p:blipFill rotWithShape="1">
          <a:blip r:embed="rId3">
            <a:alphaModFix/>
          </a:blip>
          <a:srcRect/>
          <a:stretch/>
        </p:blipFill>
        <p:spPr>
          <a:xfrm>
            <a:off x="1194570" y="1690688"/>
            <a:ext cx="9802859" cy="43835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71" name="Google Shape;371;p5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72" name="Google Shape;372;p57"/>
          <p:cNvPicPr preferRelativeResize="0"/>
          <p:nvPr/>
        </p:nvPicPr>
        <p:blipFill>
          <a:blip r:embed="rId3">
            <a:alphaModFix/>
          </a:blip>
          <a:stretch>
            <a:fillRect/>
          </a:stretch>
        </p:blipFill>
        <p:spPr>
          <a:xfrm>
            <a:off x="2129528" y="2155481"/>
            <a:ext cx="7598700" cy="39491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Aggregation</a:t>
            </a:r>
            <a:endParaRPr/>
          </a:p>
        </p:txBody>
      </p:sp>
      <p:sp>
        <p:nvSpPr>
          <p:cNvPr id="378" name="Google Shape;378;p58"/>
          <p:cNvSpPr txBox="1">
            <a:spLocks noGrp="1"/>
          </p:cNvSpPr>
          <p:nvPr>
            <p:ph type="body" idx="1"/>
          </p:nvPr>
        </p:nvSpPr>
        <p:spPr>
          <a:xfrm>
            <a:off x="838200" y="1173707"/>
            <a:ext cx="10515600" cy="5003256"/>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800"/>
              <a:buNone/>
            </a:pPr>
            <a:r>
              <a:rPr lang="en-US"/>
              <a:t>class Car:</a:t>
            </a:r>
            <a:endParaRPr/>
          </a:p>
          <a:p>
            <a:pPr marL="0" lvl="0" indent="0" algn="l" rtl="0">
              <a:lnSpc>
                <a:spcPct val="80000"/>
              </a:lnSpc>
              <a:spcBef>
                <a:spcPts val="1000"/>
              </a:spcBef>
              <a:spcAft>
                <a:spcPts val="0"/>
              </a:spcAft>
              <a:buClr>
                <a:schemeClr val="dk1"/>
              </a:buClr>
              <a:buSzPts val="2800"/>
              <a:buNone/>
            </a:pPr>
            <a:r>
              <a:rPr lang="en-US"/>
              <a:t>	def __init__ (self, engine, body):</a:t>
            </a:r>
            <a:endParaRPr/>
          </a:p>
          <a:p>
            <a:pPr marL="0" lvl="0" indent="0" algn="l" rtl="0">
              <a:lnSpc>
                <a:spcPct val="80000"/>
              </a:lnSpc>
              <a:spcBef>
                <a:spcPts val="1000"/>
              </a:spcBef>
              <a:spcAft>
                <a:spcPts val="0"/>
              </a:spcAft>
              <a:buClr>
                <a:schemeClr val="dk1"/>
              </a:buClr>
              <a:buSzPts val="2800"/>
              <a:buNone/>
            </a:pPr>
            <a:r>
              <a:rPr lang="en-US"/>
              <a:t>		self.engine = engine</a:t>
            </a:r>
            <a:endParaRPr/>
          </a:p>
          <a:p>
            <a:pPr marL="0" lvl="0" indent="0" algn="l" rtl="0">
              <a:lnSpc>
                <a:spcPct val="80000"/>
              </a:lnSpc>
              <a:spcBef>
                <a:spcPts val="1000"/>
              </a:spcBef>
              <a:spcAft>
                <a:spcPts val="0"/>
              </a:spcAft>
              <a:buClr>
                <a:schemeClr val="dk1"/>
              </a:buClr>
              <a:buSzPts val="2800"/>
              <a:buNone/>
            </a:pPr>
            <a:r>
              <a:rPr lang="en-US"/>
              <a:t>		self.body = body</a:t>
            </a:r>
            <a:endParaRPr/>
          </a:p>
          <a:p>
            <a:pPr marL="0" lvl="0" indent="0" algn="l" rtl="0">
              <a:lnSpc>
                <a:spcPct val="80000"/>
              </a:lnSpc>
              <a:spcBef>
                <a:spcPts val="1000"/>
              </a:spcBef>
              <a:spcAft>
                <a:spcPts val="0"/>
              </a:spcAft>
              <a:buClr>
                <a:schemeClr val="dk1"/>
              </a:buClr>
              <a:buSzPts val="2800"/>
              <a:buNone/>
            </a:pPr>
            <a:endParaRPr/>
          </a:p>
          <a:p>
            <a:pPr marL="0" lvl="0" indent="0" algn="l" rtl="0">
              <a:lnSpc>
                <a:spcPct val="80000"/>
              </a:lnSpc>
              <a:spcBef>
                <a:spcPts val="1000"/>
              </a:spcBef>
              <a:spcAft>
                <a:spcPts val="0"/>
              </a:spcAft>
              <a:buClr>
                <a:schemeClr val="dk1"/>
              </a:buClr>
              <a:buSzPts val="2800"/>
              <a:buNone/>
            </a:pPr>
            <a:r>
              <a:rPr lang="en-US"/>
              <a:t>def main: </a:t>
            </a:r>
            <a:endParaRPr/>
          </a:p>
          <a:p>
            <a:pPr marL="0" lvl="0" indent="0" algn="l" rtl="0">
              <a:lnSpc>
                <a:spcPct val="80000"/>
              </a:lnSpc>
              <a:spcBef>
                <a:spcPts val="1000"/>
              </a:spcBef>
              <a:spcAft>
                <a:spcPts val="0"/>
              </a:spcAft>
              <a:buClr>
                <a:schemeClr val="dk1"/>
              </a:buClr>
              <a:buSzPts val="2800"/>
              <a:buNone/>
            </a:pPr>
            <a:r>
              <a:rPr lang="en-US"/>
              <a:t>	engine300 = Engine(300)</a:t>
            </a:r>
            <a:endParaRPr/>
          </a:p>
          <a:p>
            <a:pPr marL="0" lvl="0" indent="0" algn="l" rtl="0">
              <a:lnSpc>
                <a:spcPct val="80000"/>
              </a:lnSpc>
              <a:spcBef>
                <a:spcPts val="1000"/>
              </a:spcBef>
              <a:spcAft>
                <a:spcPts val="0"/>
              </a:spcAft>
              <a:buClr>
                <a:schemeClr val="dk1"/>
              </a:buClr>
              <a:buSzPts val="2800"/>
              <a:buNone/>
            </a:pPr>
            <a:r>
              <a:rPr lang="en-US"/>
              <a:t>	stealBody = Body(“Steal”)</a:t>
            </a:r>
            <a:endParaRPr/>
          </a:p>
          <a:p>
            <a:pPr marL="0" lvl="0" indent="0" algn="l" rtl="0">
              <a:lnSpc>
                <a:spcPct val="80000"/>
              </a:lnSpc>
              <a:spcBef>
                <a:spcPts val="1000"/>
              </a:spcBef>
              <a:spcAft>
                <a:spcPts val="0"/>
              </a:spcAft>
              <a:buClr>
                <a:schemeClr val="dk1"/>
              </a:buClr>
              <a:buSzPts val="2800"/>
              <a:buNone/>
            </a:pPr>
            <a:r>
              <a:rPr lang="en-US"/>
              <a:t>	</a:t>
            </a:r>
            <a:endParaRPr/>
          </a:p>
          <a:p>
            <a:pPr marL="0" lvl="0" indent="0" algn="l" rtl="0">
              <a:lnSpc>
                <a:spcPct val="80000"/>
              </a:lnSpc>
              <a:spcBef>
                <a:spcPts val="1000"/>
              </a:spcBef>
              <a:spcAft>
                <a:spcPts val="0"/>
              </a:spcAft>
              <a:buClr>
                <a:schemeClr val="dk1"/>
              </a:buClr>
              <a:buSzPts val="2800"/>
              <a:buNone/>
            </a:pPr>
            <a:r>
              <a:rPr lang="en-US"/>
              <a:t>	teslaV2 = Car(engine, stealBody)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Core OOPS concepts</a:t>
            </a:r>
            <a:endParaRPr/>
          </a:p>
        </p:txBody>
      </p:sp>
      <p:sp>
        <p:nvSpPr>
          <p:cNvPr id="384" name="Google Shape;384;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9) Composition</a:t>
            </a:r>
            <a:endParaRPr/>
          </a:p>
          <a:p>
            <a:pPr marL="0" lvl="0" indent="0" algn="l" rtl="0">
              <a:lnSpc>
                <a:spcPct val="90000"/>
              </a:lnSpc>
              <a:spcBef>
                <a:spcPts val="1000"/>
              </a:spcBef>
              <a:spcAft>
                <a:spcPts val="0"/>
              </a:spcAft>
              <a:buClr>
                <a:schemeClr val="dk1"/>
              </a:buClr>
              <a:buSzPts val="2800"/>
              <a:buNone/>
            </a:pPr>
            <a:r>
              <a:rPr lang="en-US"/>
              <a:t>A composition is a specialized form of Aggregation. It is also called "death" relationship. Child objects do not have their lifecycle so when parent object is deleted, then all child object will also be deleted automatically. </a:t>
            </a:r>
            <a:endParaRPr/>
          </a:p>
          <a:p>
            <a:pPr marL="0" lvl="0" indent="0" algn="l" rtl="0">
              <a:lnSpc>
                <a:spcPct val="90000"/>
              </a:lnSpc>
              <a:spcBef>
                <a:spcPts val="1000"/>
              </a:spcBef>
              <a:spcAft>
                <a:spcPts val="0"/>
              </a:spcAft>
              <a:buClr>
                <a:schemeClr val="dk1"/>
              </a:buClr>
              <a:buSzPts val="2800"/>
              <a:buNone/>
            </a:pPr>
            <a:r>
              <a:rPr lang="en-US"/>
              <a:t>For that, let’s take an example of House and rooms. Any house can have several rooms. One room can’t become part of two different houses. So, if you delete the house, room will also be deleted.</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Composition</a:t>
            </a:r>
            <a:endParaRPr/>
          </a:p>
        </p:txBody>
      </p:sp>
      <p:sp>
        <p:nvSpPr>
          <p:cNvPr id="390" name="Google Shape;390;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Composition is a restricted form of Aggregation in which two entities are highly dependent on each other.</a:t>
            </a:r>
            <a:endParaRPr/>
          </a:p>
          <a:p>
            <a:pPr marL="228600" lvl="0" indent="-228600" algn="l" rtl="0">
              <a:lnSpc>
                <a:spcPct val="90000"/>
              </a:lnSpc>
              <a:spcBef>
                <a:spcPts val="1000"/>
              </a:spcBef>
              <a:spcAft>
                <a:spcPts val="0"/>
              </a:spcAft>
              <a:buClr>
                <a:schemeClr val="dk1"/>
              </a:buClr>
              <a:buSzPts val="2800"/>
              <a:buChar char="•"/>
            </a:pPr>
            <a:r>
              <a:rPr lang="en-US"/>
              <a:t>It represents </a:t>
            </a:r>
            <a:r>
              <a:rPr lang="en-US" b="1"/>
              <a:t>part-of</a:t>
            </a:r>
            <a:r>
              <a:rPr lang="en-US"/>
              <a:t> relationship.</a:t>
            </a:r>
            <a:endParaRPr/>
          </a:p>
          <a:p>
            <a:pPr marL="228600" lvl="0" indent="-228600" algn="l" rtl="0">
              <a:lnSpc>
                <a:spcPct val="90000"/>
              </a:lnSpc>
              <a:spcBef>
                <a:spcPts val="1000"/>
              </a:spcBef>
              <a:spcAft>
                <a:spcPts val="0"/>
              </a:spcAft>
              <a:buClr>
                <a:schemeClr val="dk1"/>
              </a:buClr>
              <a:buSzPts val="2800"/>
              <a:buChar char="•"/>
            </a:pPr>
            <a:r>
              <a:rPr lang="en-US"/>
              <a:t>In composition, both the entities are dependent on each other.</a:t>
            </a:r>
            <a:endParaRPr/>
          </a:p>
          <a:p>
            <a:pPr marL="228600" lvl="0" indent="-228600" algn="l" rtl="0">
              <a:lnSpc>
                <a:spcPct val="90000"/>
              </a:lnSpc>
              <a:spcBef>
                <a:spcPts val="1000"/>
              </a:spcBef>
              <a:spcAft>
                <a:spcPts val="0"/>
              </a:spcAft>
              <a:buClr>
                <a:schemeClr val="dk1"/>
              </a:buClr>
              <a:buSzPts val="2800"/>
              <a:buChar char="•"/>
            </a:pPr>
            <a:r>
              <a:rPr lang="en-US"/>
              <a:t>When there is a composition between two entities, the composed object </a:t>
            </a:r>
            <a:r>
              <a:rPr lang="en-US" b="1"/>
              <a:t>cannot exist </a:t>
            </a:r>
            <a:r>
              <a:rPr lang="en-US"/>
              <a:t>without the other entity.</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96" name="Google Shape;396;p6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97" name="Google Shape;397;p61"/>
          <p:cNvPicPr preferRelativeResize="0"/>
          <p:nvPr/>
        </p:nvPicPr>
        <p:blipFill>
          <a:blip r:embed="rId3">
            <a:alphaModFix/>
          </a:blip>
          <a:stretch>
            <a:fillRect/>
          </a:stretch>
        </p:blipFill>
        <p:spPr>
          <a:xfrm>
            <a:off x="1895852" y="2180052"/>
            <a:ext cx="8170825" cy="391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OOP (Java Class)</a:t>
            </a:r>
            <a:endParaRPr/>
          </a:p>
        </p:txBody>
      </p:sp>
      <p:pic>
        <p:nvPicPr>
          <p:cNvPr id="109" name="Google Shape;109;p17"/>
          <p:cNvPicPr preferRelativeResize="0">
            <a:picLocks noGrp="1"/>
          </p:cNvPicPr>
          <p:nvPr>
            <p:ph type="body" idx="1"/>
          </p:nvPr>
        </p:nvPicPr>
        <p:blipFill rotWithShape="1">
          <a:blip r:embed="rId3">
            <a:alphaModFix/>
          </a:blip>
          <a:srcRect/>
          <a:stretch/>
        </p:blipFill>
        <p:spPr>
          <a:xfrm>
            <a:off x="1014285" y="2210937"/>
            <a:ext cx="9540094" cy="361027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Composition</a:t>
            </a:r>
            <a:endParaRPr/>
          </a:p>
        </p:txBody>
      </p:sp>
      <p:sp>
        <p:nvSpPr>
          <p:cNvPr id="403" name="Google Shape;403;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class Human:</a:t>
            </a:r>
            <a:endParaRPr/>
          </a:p>
          <a:p>
            <a:pPr marL="0" lvl="0" indent="0" algn="l" rtl="0">
              <a:lnSpc>
                <a:spcPct val="90000"/>
              </a:lnSpc>
              <a:spcBef>
                <a:spcPts val="1000"/>
              </a:spcBef>
              <a:spcAft>
                <a:spcPts val="0"/>
              </a:spcAft>
              <a:buClr>
                <a:schemeClr val="dk1"/>
              </a:buClr>
              <a:buSzPts val="2800"/>
              <a:buNone/>
            </a:pPr>
            <a:r>
              <a:rPr lang="en-US"/>
              <a:t>	def __init__ (self):</a:t>
            </a:r>
            <a:endParaRPr/>
          </a:p>
          <a:p>
            <a:pPr marL="0" lvl="0" indent="0" algn="l" rtl="0">
              <a:lnSpc>
                <a:spcPct val="90000"/>
              </a:lnSpc>
              <a:spcBef>
                <a:spcPts val="1000"/>
              </a:spcBef>
              <a:spcAft>
                <a:spcPts val="0"/>
              </a:spcAft>
              <a:buClr>
                <a:schemeClr val="dk1"/>
              </a:buClr>
              <a:buSzPts val="2800"/>
              <a:buNone/>
            </a:pPr>
            <a:r>
              <a:rPr lang="en-US"/>
              <a:t>		brain = Brain()</a:t>
            </a:r>
            <a:endParaRPr/>
          </a:p>
          <a:p>
            <a:pPr marL="0" lvl="0" indent="0" algn="l" rtl="0">
              <a:lnSpc>
                <a:spcPct val="90000"/>
              </a:lnSpc>
              <a:spcBef>
                <a:spcPts val="1000"/>
              </a:spcBef>
              <a:spcAft>
                <a:spcPts val="0"/>
              </a:spcAft>
              <a:buClr>
                <a:schemeClr val="dk1"/>
              </a:buClr>
              <a:buSzPts val="2800"/>
              <a:buNone/>
            </a:pPr>
            <a:r>
              <a:rPr lang="en-US"/>
              <a:t>		heart = heart()</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def main:</a:t>
            </a:r>
            <a:endParaRPr/>
          </a:p>
          <a:p>
            <a:pPr marL="0" lvl="0" indent="0" algn="l" rtl="0">
              <a:lnSpc>
                <a:spcPct val="90000"/>
              </a:lnSpc>
              <a:spcBef>
                <a:spcPts val="1000"/>
              </a:spcBef>
              <a:spcAft>
                <a:spcPts val="0"/>
              </a:spcAft>
              <a:buClr>
                <a:schemeClr val="dk1"/>
              </a:buClr>
              <a:buSzPts val="2800"/>
              <a:buNone/>
            </a:pPr>
            <a:r>
              <a:rPr lang="en-US"/>
              <a:t>	asif = Human()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Aggregation vs. Composition</a:t>
            </a:r>
            <a:br>
              <a:rPr lang="en-US"/>
            </a:br>
            <a:endParaRPr/>
          </a:p>
        </p:txBody>
      </p:sp>
      <p:sp>
        <p:nvSpPr>
          <p:cNvPr id="409" name="Google Shape;409;p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b="1"/>
              <a:t>Dependency:</a:t>
            </a:r>
            <a:r>
              <a:rPr lang="en-US"/>
              <a:t> Aggregation implies a relationship where the child </a:t>
            </a:r>
            <a:r>
              <a:rPr lang="en-US" b="1"/>
              <a:t>can exist independently</a:t>
            </a:r>
            <a:r>
              <a:rPr lang="en-US"/>
              <a:t> of the parent. For example, Bank and Employee and Human and heart.</a:t>
            </a:r>
            <a:endParaRPr/>
          </a:p>
          <a:p>
            <a:pPr marL="228600" lvl="0" indent="-228600" algn="l" rtl="0">
              <a:lnSpc>
                <a:spcPct val="90000"/>
              </a:lnSpc>
              <a:spcBef>
                <a:spcPts val="1000"/>
              </a:spcBef>
              <a:spcAft>
                <a:spcPts val="0"/>
              </a:spcAft>
              <a:buClr>
                <a:schemeClr val="dk1"/>
              </a:buClr>
              <a:buSzPts val="2800"/>
              <a:buChar char="•"/>
            </a:pPr>
            <a:r>
              <a:rPr lang="en-US" b="1"/>
              <a:t>Type of Relationship:</a:t>
            </a:r>
            <a:r>
              <a:rPr lang="en-US"/>
              <a:t> Aggregation relation is </a:t>
            </a:r>
            <a:r>
              <a:rPr lang="en-US" b="1"/>
              <a:t>“has-a”</a:t>
            </a:r>
            <a:r>
              <a:rPr lang="en-US"/>
              <a:t> and composition is </a:t>
            </a:r>
            <a:r>
              <a:rPr lang="en-US" b="1"/>
              <a:t>“part-of” </a:t>
            </a:r>
            <a:r>
              <a:rPr lang="en-US"/>
              <a:t>relation.</a:t>
            </a:r>
            <a:endParaRPr/>
          </a:p>
          <a:p>
            <a:pPr marL="228600" lvl="0" indent="-228600" algn="l" rtl="0">
              <a:lnSpc>
                <a:spcPct val="90000"/>
              </a:lnSpc>
              <a:spcBef>
                <a:spcPts val="1000"/>
              </a:spcBef>
              <a:spcAft>
                <a:spcPts val="0"/>
              </a:spcAft>
              <a:buClr>
                <a:schemeClr val="dk1"/>
              </a:buClr>
              <a:buSzPts val="2800"/>
              <a:buChar char="•"/>
            </a:pPr>
            <a:r>
              <a:rPr lang="en-US" b="1"/>
              <a:t>Type of association: </a:t>
            </a:r>
            <a:r>
              <a:rPr lang="en-US"/>
              <a:t>Composition is a </a:t>
            </a:r>
            <a:r>
              <a:rPr lang="en-US" b="1"/>
              <a:t>strong</a:t>
            </a:r>
            <a:r>
              <a:rPr lang="en-US"/>
              <a:t> Association whereas Aggregation is a </a:t>
            </a:r>
            <a:r>
              <a:rPr lang="en-US" b="1"/>
              <a:t>weak</a:t>
            </a:r>
            <a:r>
              <a:rPr lang="en-US"/>
              <a:t> Association.</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a:t>Association vs. Aggregation vs. Composition</a:t>
            </a:r>
            <a:endParaRPr/>
          </a:p>
        </p:txBody>
      </p:sp>
      <p:pic>
        <p:nvPicPr>
          <p:cNvPr id="415" name="Google Shape;415;p64"/>
          <p:cNvPicPr preferRelativeResize="0"/>
          <p:nvPr/>
        </p:nvPicPr>
        <p:blipFill>
          <a:blip r:embed="rId3">
            <a:alphaModFix/>
          </a:blip>
          <a:stretch>
            <a:fillRect/>
          </a:stretch>
        </p:blipFill>
        <p:spPr>
          <a:xfrm>
            <a:off x="48738" y="2477949"/>
            <a:ext cx="12094525" cy="3314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Advantages of OOPS:</a:t>
            </a:r>
            <a:br>
              <a:rPr lang="en-US" b="1"/>
            </a:br>
            <a:endParaRPr/>
          </a:p>
        </p:txBody>
      </p:sp>
      <p:sp>
        <p:nvSpPr>
          <p:cNvPr id="421" name="Google Shape;421;p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OOP offers easy to understand and a clear modular structure for programs.</a:t>
            </a:r>
            <a:endParaRPr/>
          </a:p>
          <a:p>
            <a:pPr marL="228600" lvl="0" indent="-228600" algn="l" rtl="0">
              <a:lnSpc>
                <a:spcPct val="90000"/>
              </a:lnSpc>
              <a:spcBef>
                <a:spcPts val="1000"/>
              </a:spcBef>
              <a:spcAft>
                <a:spcPts val="0"/>
              </a:spcAft>
              <a:buClr>
                <a:schemeClr val="dk1"/>
              </a:buClr>
              <a:buSzPts val="2800"/>
              <a:buChar char="•"/>
            </a:pPr>
            <a:r>
              <a:rPr lang="en-US"/>
              <a:t>Objects created for Object-Oriented Programs can be reused in other programs. Thus it saves significant development cost.</a:t>
            </a:r>
            <a:endParaRPr/>
          </a:p>
          <a:p>
            <a:pPr marL="228600" lvl="0" indent="-228600" algn="l" rtl="0">
              <a:lnSpc>
                <a:spcPct val="90000"/>
              </a:lnSpc>
              <a:spcBef>
                <a:spcPts val="1000"/>
              </a:spcBef>
              <a:spcAft>
                <a:spcPts val="0"/>
              </a:spcAft>
              <a:buClr>
                <a:schemeClr val="dk1"/>
              </a:buClr>
              <a:buSzPts val="2800"/>
              <a:buChar char="•"/>
            </a:pPr>
            <a:r>
              <a:rPr lang="en-US"/>
              <a:t>Large programs are difficult to write, but if the development and designing team follow OOPS concept then they can better design with minimum flaws.</a:t>
            </a:r>
            <a:endParaRPr/>
          </a:p>
          <a:p>
            <a:pPr marL="228600" lvl="0" indent="-228600" algn="l" rtl="0">
              <a:lnSpc>
                <a:spcPct val="90000"/>
              </a:lnSpc>
              <a:spcBef>
                <a:spcPts val="1000"/>
              </a:spcBef>
              <a:spcAft>
                <a:spcPts val="0"/>
              </a:spcAft>
              <a:buClr>
                <a:schemeClr val="dk1"/>
              </a:buClr>
              <a:buSzPts val="2800"/>
              <a:buChar char="•"/>
            </a:pPr>
            <a:r>
              <a:rPr lang="en-US"/>
              <a:t>It also enhances program modularity because every object exists independently.</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Thanks to the References:</a:t>
            </a:r>
            <a:endParaRPr/>
          </a:p>
        </p:txBody>
      </p:sp>
      <p:sp>
        <p:nvSpPr>
          <p:cNvPr id="427" name="Google Shape;427;p66"/>
          <p:cNvSpPr txBox="1">
            <a:spLocks noGrp="1"/>
          </p:cNvSpPr>
          <p:nvPr>
            <p:ph type="body" idx="1"/>
          </p:nvPr>
        </p:nvSpPr>
        <p:spPr>
          <a:xfrm>
            <a:off x="838200" y="1825625"/>
            <a:ext cx="10515600" cy="470070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AutoNum type="arabicPeriod"/>
            </a:pPr>
            <a:r>
              <a:rPr lang="en-US"/>
              <a:t>Wikipedia </a:t>
            </a:r>
            <a:endParaRPr/>
          </a:p>
          <a:p>
            <a:pPr marL="514350" lvl="0" indent="-514350" algn="l" rtl="0">
              <a:lnSpc>
                <a:spcPct val="90000"/>
              </a:lnSpc>
              <a:spcBef>
                <a:spcPts val="1000"/>
              </a:spcBef>
              <a:spcAft>
                <a:spcPts val="0"/>
              </a:spcAft>
              <a:buClr>
                <a:schemeClr val="dk1"/>
              </a:buClr>
              <a:buSzPts val="2800"/>
              <a:buAutoNum type="arabicPeriod"/>
            </a:pPr>
            <a:r>
              <a:rPr lang="en-US"/>
              <a:t>Advance Python Tutorials by Meher Krishna Patel </a:t>
            </a:r>
            <a:endParaRPr/>
          </a:p>
          <a:p>
            <a:pPr marL="514350" lvl="0" indent="-514350" algn="l" rtl="0">
              <a:lnSpc>
                <a:spcPct val="90000"/>
              </a:lnSpc>
              <a:spcBef>
                <a:spcPts val="1000"/>
              </a:spcBef>
              <a:spcAft>
                <a:spcPts val="0"/>
              </a:spcAft>
              <a:buClr>
                <a:schemeClr val="dk1"/>
              </a:buClr>
              <a:buSzPts val="2800"/>
              <a:buAutoNum type="arabicPeriod"/>
            </a:pPr>
            <a:r>
              <a:rPr lang="en-US"/>
              <a:t>Python Official tutorial</a:t>
            </a:r>
            <a:endParaRPr/>
          </a:p>
          <a:p>
            <a:pPr marL="514350" lvl="0" indent="-514350" algn="l" rtl="0">
              <a:lnSpc>
                <a:spcPct val="90000"/>
              </a:lnSpc>
              <a:spcBef>
                <a:spcPts val="1000"/>
              </a:spcBef>
              <a:spcAft>
                <a:spcPts val="0"/>
              </a:spcAft>
              <a:buClr>
                <a:schemeClr val="dk1"/>
              </a:buClr>
              <a:buSzPts val="2800"/>
              <a:buAutoNum type="arabicPeriod"/>
            </a:pPr>
            <a:r>
              <a:rPr lang="en-US"/>
              <a:t>Geeksforgeeks</a:t>
            </a:r>
            <a:endParaRPr/>
          </a:p>
          <a:p>
            <a:pPr marL="514350" lvl="0" indent="-514350" algn="l" rtl="0">
              <a:lnSpc>
                <a:spcPct val="90000"/>
              </a:lnSpc>
              <a:spcBef>
                <a:spcPts val="1000"/>
              </a:spcBef>
              <a:spcAft>
                <a:spcPts val="0"/>
              </a:spcAft>
              <a:buClr>
                <a:schemeClr val="dk1"/>
              </a:buClr>
              <a:buSzPts val="2800"/>
              <a:buAutoNum type="arabicPeriod"/>
            </a:pPr>
            <a:r>
              <a:rPr lang="en-US"/>
              <a:t>Stackoverflow</a:t>
            </a:r>
            <a:endParaRPr/>
          </a:p>
          <a:p>
            <a:pPr marL="514350" lvl="0" indent="-514350" algn="l" rtl="0">
              <a:lnSpc>
                <a:spcPct val="90000"/>
              </a:lnSpc>
              <a:spcBef>
                <a:spcPts val="1000"/>
              </a:spcBef>
              <a:spcAft>
                <a:spcPts val="0"/>
              </a:spcAft>
              <a:buClr>
                <a:schemeClr val="dk1"/>
              </a:buClr>
              <a:buSzPts val="2800"/>
              <a:buAutoNum type="arabicPeriod"/>
            </a:pPr>
            <a:r>
              <a:rPr lang="en-US"/>
              <a:t>Stackexchange</a:t>
            </a:r>
            <a:endParaRPr/>
          </a:p>
          <a:p>
            <a:pPr marL="514350" lvl="0" indent="-450850" algn="l" rtl="0">
              <a:lnSpc>
                <a:spcPct val="90000"/>
              </a:lnSpc>
              <a:spcBef>
                <a:spcPts val="1000"/>
              </a:spcBef>
              <a:spcAft>
                <a:spcPts val="0"/>
              </a:spcAft>
              <a:buSzPts val="1800"/>
              <a:buAutoNum type="arabicPeriod"/>
            </a:pPr>
            <a:r>
              <a:rPr lang="en-US"/>
              <a:t>Tutorials Point</a:t>
            </a:r>
            <a:endParaRPr/>
          </a:p>
          <a:p>
            <a:pPr marL="514350" lvl="0" indent="-450850" algn="l" rtl="0">
              <a:lnSpc>
                <a:spcPct val="90000"/>
              </a:lnSpc>
              <a:spcBef>
                <a:spcPts val="1000"/>
              </a:spcBef>
              <a:spcAft>
                <a:spcPts val="0"/>
              </a:spcAft>
              <a:buSzPts val="1800"/>
              <a:buAutoNum type="arabicPeriod"/>
            </a:pPr>
            <a:r>
              <a:rPr lang="en-US" sz="1100" u="sng">
                <a:solidFill>
                  <a:schemeClr val="hlink"/>
                </a:solidFill>
                <a:latin typeface="Arial"/>
                <a:ea typeface="Arial"/>
                <a:cs typeface="Arial"/>
                <a:sym typeface="Arial"/>
                <a:hlinkClick r:id="rId3"/>
              </a:rPr>
              <a:t>https://www.visual-paradigm.com/guide/uml-unified-modeling-language/uml-aggregation-vs-composition/</a:t>
            </a:r>
            <a:endParaRPr/>
          </a:p>
          <a:p>
            <a:pPr marL="514350" lvl="0" indent="-450850" algn="l" rtl="0">
              <a:lnSpc>
                <a:spcPct val="90000"/>
              </a:lnSpc>
              <a:spcBef>
                <a:spcPts val="1000"/>
              </a:spcBef>
              <a:spcAft>
                <a:spcPts val="0"/>
              </a:spcAft>
              <a:buSzPts val="1800"/>
              <a:buAutoNum type="arabicPeriod"/>
            </a:pPr>
            <a:r>
              <a:rPr lang="en-US" sz="1100" u="sng">
                <a:solidFill>
                  <a:schemeClr val="hlink"/>
                </a:solidFill>
                <a:latin typeface="Arial"/>
                <a:ea typeface="Arial"/>
                <a:cs typeface="Arial"/>
                <a:sym typeface="Arial"/>
                <a:hlinkClick r:id="rId4"/>
              </a:rPr>
              <a:t>https://www.geeksforgeeks.org/association-composition-aggregation-java/</a:t>
            </a:r>
            <a:endParaRPr/>
          </a:p>
          <a:p>
            <a:pPr marL="514350" lvl="0" indent="-33655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pic>
        <p:nvPicPr>
          <p:cNvPr id="433" name="Google Shape;433;p67"/>
          <p:cNvPicPr preferRelativeResize="0"/>
          <p:nvPr/>
        </p:nvPicPr>
        <p:blipFill>
          <a:blip r:embed="rId3">
            <a:alphaModFix/>
          </a:blip>
          <a:stretch>
            <a:fillRect/>
          </a:stretch>
        </p:blipFill>
        <p:spPr>
          <a:xfrm>
            <a:off x="414150" y="511475"/>
            <a:ext cx="11567100" cy="6084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Core OOPS concepts</a:t>
            </a:r>
            <a:br>
              <a:rPr lang="en-US" b="1"/>
            </a:br>
            <a:endParaRPr/>
          </a:p>
        </p:txBody>
      </p:sp>
      <p:sp>
        <p:nvSpPr>
          <p:cNvPr id="115" name="Google Shape;115;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AutoNum type="arabicParenR"/>
            </a:pPr>
            <a:r>
              <a:rPr lang="en-US" b="1"/>
              <a:t>Class</a:t>
            </a:r>
            <a:br>
              <a:rPr lang="en-US" b="1"/>
            </a:br>
            <a:r>
              <a:rPr lang="en-US"/>
              <a:t>The class is a group of similar entities. </a:t>
            </a:r>
            <a:endParaRPr/>
          </a:p>
          <a:p>
            <a:pPr marL="0" lvl="0" indent="0" algn="l" rtl="0">
              <a:lnSpc>
                <a:spcPct val="90000"/>
              </a:lnSpc>
              <a:spcBef>
                <a:spcPts val="1000"/>
              </a:spcBef>
              <a:spcAft>
                <a:spcPts val="0"/>
              </a:spcAft>
              <a:buClr>
                <a:schemeClr val="dk1"/>
              </a:buClr>
              <a:buSzPts val="2800"/>
              <a:buNone/>
            </a:pPr>
            <a:r>
              <a:rPr lang="en-US"/>
              <a:t>For example, if you had a class called “Expensive Cars” it could have objects like Mercedes, BMW, Toyota, etc. </a:t>
            </a:r>
            <a:endParaRPr/>
          </a:p>
          <a:p>
            <a:pPr marL="0" lvl="0" indent="0" algn="l" rtl="0">
              <a:lnSpc>
                <a:spcPct val="90000"/>
              </a:lnSpc>
              <a:spcBef>
                <a:spcPts val="1000"/>
              </a:spcBef>
              <a:spcAft>
                <a:spcPts val="0"/>
              </a:spcAft>
              <a:buClr>
                <a:schemeClr val="dk1"/>
              </a:buClr>
              <a:buSzPts val="2800"/>
              <a:buNone/>
            </a:pPr>
            <a:r>
              <a:rPr lang="en-US"/>
              <a:t>Its properties(data) can be price or speed of these cars. </a:t>
            </a:r>
            <a:endParaRPr/>
          </a:p>
          <a:p>
            <a:pPr marL="0" lvl="0" indent="0" algn="l" rtl="0">
              <a:lnSpc>
                <a:spcPct val="90000"/>
              </a:lnSpc>
              <a:spcBef>
                <a:spcPts val="1000"/>
              </a:spcBef>
              <a:spcAft>
                <a:spcPts val="0"/>
              </a:spcAft>
              <a:buClr>
                <a:schemeClr val="dk1"/>
              </a:buClr>
              <a:buSzPts val="2800"/>
              <a:buNone/>
            </a:pPr>
            <a:r>
              <a:rPr lang="en-US"/>
              <a:t>While the methods may be performed with these cars are driving, reverse, braking 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Python Class</a:t>
            </a:r>
            <a:endParaRPr/>
          </a:p>
        </p:txBody>
      </p:sp>
      <p:sp>
        <p:nvSpPr>
          <p:cNvPr id="121" name="Google Shape;121;p19"/>
          <p:cNvSpPr txBox="1">
            <a:spLocks noGrp="1"/>
          </p:cNvSpPr>
          <p:nvPr>
            <p:ph type="body" idx="1"/>
          </p:nvPr>
        </p:nvSpPr>
        <p:spPr>
          <a:xfrm>
            <a:off x="838200" y="1825625"/>
            <a:ext cx="10912522"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br>
              <a:rPr lang="en-US"/>
            </a:br>
            <a:endParaRPr/>
          </a:p>
        </p:txBody>
      </p:sp>
      <p:pic>
        <p:nvPicPr>
          <p:cNvPr id="122" name="Google Shape;122;p19"/>
          <p:cNvPicPr preferRelativeResize="0"/>
          <p:nvPr/>
        </p:nvPicPr>
        <p:blipFill rotWithShape="1">
          <a:blip r:embed="rId3">
            <a:alphaModFix/>
          </a:blip>
          <a:srcRect/>
          <a:stretch/>
        </p:blipFill>
        <p:spPr>
          <a:xfrm>
            <a:off x="351693" y="2000240"/>
            <a:ext cx="11553774" cy="35170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Core OOPS concepts</a:t>
            </a:r>
            <a:br>
              <a:rPr lang="en-US" b="1"/>
            </a:br>
            <a:endParaRPr/>
          </a:p>
        </p:txBody>
      </p:sp>
      <p:sp>
        <p:nvSpPr>
          <p:cNvPr id="128" name="Google Shape;128;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a:t>2) Object</a:t>
            </a:r>
            <a:endParaRPr/>
          </a:p>
          <a:p>
            <a:pPr marL="0" lvl="0" indent="0" algn="l" rtl="0">
              <a:lnSpc>
                <a:spcPct val="90000"/>
              </a:lnSpc>
              <a:spcBef>
                <a:spcPts val="1000"/>
              </a:spcBef>
              <a:spcAft>
                <a:spcPts val="0"/>
              </a:spcAft>
              <a:buClr>
                <a:schemeClr val="dk1"/>
              </a:buClr>
              <a:buSzPts val="2800"/>
              <a:buNone/>
            </a:pPr>
            <a:r>
              <a:rPr lang="en-US"/>
              <a:t>An object can be defined as an instance of a class, and there can be multiple instances of a class in a program. </a:t>
            </a:r>
            <a:endParaRPr/>
          </a:p>
          <a:p>
            <a:pPr marL="0" lvl="0" indent="0" algn="l" rtl="0">
              <a:lnSpc>
                <a:spcPct val="90000"/>
              </a:lnSpc>
              <a:spcBef>
                <a:spcPts val="1000"/>
              </a:spcBef>
              <a:spcAft>
                <a:spcPts val="0"/>
              </a:spcAft>
              <a:buClr>
                <a:schemeClr val="dk1"/>
              </a:buClr>
              <a:buSzPts val="2800"/>
              <a:buNone/>
            </a:pPr>
            <a:r>
              <a:rPr lang="en-US"/>
              <a:t>An Object contains both the data and the function, which operates on the data. </a:t>
            </a:r>
            <a:endParaRPr/>
          </a:p>
          <a:p>
            <a:pPr marL="0" lvl="0" indent="0" algn="l" rtl="0">
              <a:lnSpc>
                <a:spcPct val="90000"/>
              </a:lnSpc>
              <a:spcBef>
                <a:spcPts val="1000"/>
              </a:spcBef>
              <a:spcAft>
                <a:spcPts val="0"/>
              </a:spcAft>
              <a:buClr>
                <a:schemeClr val="dk1"/>
              </a:buClr>
              <a:buSzPts val="2800"/>
              <a:buNone/>
            </a:pPr>
            <a:r>
              <a:rPr lang="en-US"/>
              <a:t>For example - chair, bike, marker, pen, table, car, etc.</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Class and Object</a:t>
            </a:r>
            <a:endParaRPr/>
          </a:p>
        </p:txBody>
      </p:sp>
      <p:sp>
        <p:nvSpPr>
          <p:cNvPr id="134" name="Google Shape;134;p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35" name="Google Shape;135;p21"/>
          <p:cNvPicPr preferRelativeResize="0"/>
          <p:nvPr/>
        </p:nvPicPr>
        <p:blipFill>
          <a:blip r:embed="rId3">
            <a:alphaModFix/>
          </a:blip>
          <a:stretch>
            <a:fillRect/>
          </a:stretch>
        </p:blipFill>
        <p:spPr>
          <a:xfrm>
            <a:off x="2381250" y="2429600"/>
            <a:ext cx="7429500" cy="31432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1549</Words>
  <Application>Microsoft Office PowerPoint</Application>
  <PresentationFormat>Widescreen</PresentationFormat>
  <Paragraphs>165</Paragraphs>
  <Slides>55</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Calibri</vt:lpstr>
      <vt:lpstr>Arial</vt:lpstr>
      <vt:lpstr>Roboto Slab</vt:lpstr>
      <vt:lpstr>Office Theme</vt:lpstr>
      <vt:lpstr>Object Oriented Programming</vt:lpstr>
      <vt:lpstr>Definition</vt:lpstr>
      <vt:lpstr>OOP </vt:lpstr>
      <vt:lpstr>Programming paradigms </vt:lpstr>
      <vt:lpstr>OOP (Java Class)</vt:lpstr>
      <vt:lpstr>Core OOPS concepts </vt:lpstr>
      <vt:lpstr>Python Class</vt:lpstr>
      <vt:lpstr>Core OOPS concepts </vt:lpstr>
      <vt:lpstr>Class and Object</vt:lpstr>
      <vt:lpstr>Class and Object</vt:lpstr>
      <vt:lpstr>Class and Object</vt:lpstr>
      <vt:lpstr>Python Object</vt:lpstr>
      <vt:lpstr>Core OOPS concepts</vt:lpstr>
      <vt:lpstr>Inheritance</vt:lpstr>
      <vt:lpstr>Python Inheritance</vt:lpstr>
      <vt:lpstr>Python Inheritance</vt:lpstr>
      <vt:lpstr>Core OOPS concepts</vt:lpstr>
      <vt:lpstr>Polymorphism</vt:lpstr>
      <vt:lpstr>Python Polymorphism</vt:lpstr>
      <vt:lpstr>Python Polymorphism</vt:lpstr>
      <vt:lpstr>Core OOPS concepts</vt:lpstr>
      <vt:lpstr>Abstraction</vt:lpstr>
      <vt:lpstr>Abstraction</vt:lpstr>
      <vt:lpstr>Abstract Class</vt:lpstr>
      <vt:lpstr>Abstract Class</vt:lpstr>
      <vt:lpstr>Abstract Class</vt:lpstr>
      <vt:lpstr>PowerPoint Presentation</vt:lpstr>
      <vt:lpstr>Abstract Class</vt:lpstr>
      <vt:lpstr>Interface</vt:lpstr>
      <vt:lpstr>Interface</vt:lpstr>
      <vt:lpstr>Interface </vt:lpstr>
      <vt:lpstr>interface vs.  abc </vt:lpstr>
      <vt:lpstr>interface vs.  abc</vt:lpstr>
      <vt:lpstr>Core OOPS concepts</vt:lpstr>
      <vt:lpstr>Encapsulation</vt:lpstr>
      <vt:lpstr>Encapsulation</vt:lpstr>
      <vt:lpstr>Core OOPS concepts</vt:lpstr>
      <vt:lpstr>Core OOPS concepts</vt:lpstr>
      <vt:lpstr>Association</vt:lpstr>
      <vt:lpstr>PowerPoint Presentation</vt:lpstr>
      <vt:lpstr>Core OOPS concepts</vt:lpstr>
      <vt:lpstr>Aggregation</vt:lpstr>
      <vt:lpstr>Aggregation</vt:lpstr>
      <vt:lpstr>Aggregation</vt:lpstr>
      <vt:lpstr>PowerPoint Presentation</vt:lpstr>
      <vt:lpstr>Aggregation</vt:lpstr>
      <vt:lpstr>Core OOPS concepts</vt:lpstr>
      <vt:lpstr>Composition</vt:lpstr>
      <vt:lpstr>PowerPoint Presentation</vt:lpstr>
      <vt:lpstr>Composition</vt:lpstr>
      <vt:lpstr>Aggregation vs. Composition </vt:lpstr>
      <vt:lpstr>Association vs. Aggregation vs. Composition</vt:lpstr>
      <vt:lpstr>Advantages of OOPS: </vt:lpstr>
      <vt:lpstr>Thanks to the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dc:title>
  <cp:lastModifiedBy>User</cp:lastModifiedBy>
  <cp:revision>2</cp:revision>
  <dcterms:modified xsi:type="dcterms:W3CDTF">2022-06-28T07:59:28Z</dcterms:modified>
</cp:coreProperties>
</file>